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Default Extension="bin" ContentType="application/vnd.openxmlformats-officedocument.oleObject"/>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7" r:id="rId2"/>
    <p:sldId id="259" r:id="rId3"/>
    <p:sldId id="258" r:id="rId4"/>
    <p:sldId id="261" r:id="rId5"/>
    <p:sldId id="262" r:id="rId6"/>
    <p:sldId id="263" r:id="rId7"/>
    <p:sldId id="264" r:id="rId8"/>
    <p:sldId id="265" r:id="rId9"/>
    <p:sldId id="266" r:id="rId10"/>
    <p:sldId id="267" r:id="rId11"/>
    <p:sldId id="268" r:id="rId12"/>
    <p:sldId id="269" r:id="rId13"/>
    <p:sldId id="270" r:id="rId14"/>
    <p:sldId id="271" r:id="rId15"/>
    <p:sldId id="272" r:id="rId16"/>
    <p:sldId id="273" r:id="rId17"/>
    <p:sldId id="274" r:id="rId18"/>
    <p:sldId id="275" r:id="rId19"/>
    <p:sldId id="260" r:id="rId20"/>
    <p:sldId id="276" r:id="rId21"/>
    <p:sldId id="277" r:id="rId22"/>
    <p:sldId id="278" r:id="rId23"/>
    <p:sldId id="279" r:id="rId24"/>
    <p:sldId id="280" r:id="rId25"/>
    <p:sldId id="281" r:id="rId26"/>
    <p:sldId id="282" r:id="rId27"/>
    <p:sldId id="283" r:id="rId28"/>
    <p:sldId id="284" r:id="rId29"/>
    <p:sldId id="285" r:id="rId30"/>
    <p:sldId id="286" r:id="rId31"/>
    <p:sldId id="287" r:id="rId32"/>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588" autoAdjust="0"/>
    <p:restoredTop sz="94718" autoAdjust="0"/>
  </p:normalViewPr>
  <p:slideViewPr>
    <p:cSldViewPr>
      <p:cViewPr varScale="1">
        <p:scale>
          <a:sx n="69" d="100"/>
          <a:sy n="69" d="100"/>
        </p:scale>
        <p:origin x="-1416"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heme" Target="theme/theme1.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wmf"/></Relationships>
</file>

<file path=ppt/drawings/_rels/vmlDrawing2.vml.rels><?xml version="1.0" encoding="UTF-8" standalone="yes"?>
<Relationships xmlns="http://schemas.openxmlformats.org/package/2006/relationships"><Relationship Id="rId3" Type="http://schemas.openxmlformats.org/officeDocument/2006/relationships/image" Target="../media/image4.wmf"/><Relationship Id="rId2" Type="http://schemas.openxmlformats.org/officeDocument/2006/relationships/image" Target="../media/image3.wmf"/><Relationship Id="rId1" Type="http://schemas.openxmlformats.org/officeDocument/2006/relationships/image" Target="../media/image2.wmf"/><Relationship Id="rId4" Type="http://schemas.openxmlformats.org/officeDocument/2006/relationships/image" Target="../media/image5.wmf"/></Relationships>
</file>

<file path=ppt/media/image1.wmf>
</file>

<file path=ppt/media/image2.wmf>
</file>

<file path=ppt/media/image3.wmf>
</file>

<file path=ppt/media/image4.wmf>
</file>

<file path=ppt/media/image5.wm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685800" y="2130425"/>
            <a:ext cx="7772400" cy="1470025"/>
          </a:xfrm>
        </p:spPr>
        <p:txBody>
          <a:bodyPr/>
          <a:lstStyle/>
          <a:p>
            <a:r>
              <a:rPr lang="ru-RU" smtClean="0"/>
              <a:t>Образец заголовка</a:t>
            </a:r>
            <a:endParaRPr lang="ru-RU"/>
          </a:p>
        </p:txBody>
      </p:sp>
      <p:sp>
        <p:nvSpPr>
          <p:cNvPr id="3" name="Подзаголовок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14.01.2022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14.01.2022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8"/>
            <a:ext cx="2057400" cy="5851525"/>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457200" y="274638"/>
            <a:ext cx="6019800" cy="5851525"/>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14.01.2022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14.01.2022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ru-RU"/>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5B106E36-FD25-4E2D-B0AA-010F637433A0}" type="datetimeFigureOut">
              <a:rPr lang="ru-RU" smtClean="0"/>
              <a:pPr/>
              <a:t>14.01.2022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Содержимое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Дата 4"/>
          <p:cNvSpPr>
            <a:spLocks noGrp="1"/>
          </p:cNvSpPr>
          <p:nvPr>
            <p:ph type="dt" sz="half" idx="10"/>
          </p:nvPr>
        </p:nvSpPr>
        <p:spPr/>
        <p:txBody>
          <a:bodyPr/>
          <a:lstStyle/>
          <a:p>
            <a:fld id="{5B106E36-FD25-4E2D-B0AA-010F637433A0}" type="datetimeFigureOut">
              <a:rPr lang="ru-RU" smtClean="0"/>
              <a:pPr/>
              <a:t>14.01.2022</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lvl1pPr>
              <a:defRPr/>
            </a:lvl1pPr>
          </a:lstStyle>
          <a:p>
            <a:r>
              <a:rPr lang="ru-RU" smtClean="0"/>
              <a:t>Образец заголовка</a:t>
            </a:r>
            <a:endParaRPr lang="ru-RU"/>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Содержимое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Содержимое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Дата 6"/>
          <p:cNvSpPr>
            <a:spLocks noGrp="1"/>
          </p:cNvSpPr>
          <p:nvPr>
            <p:ph type="dt" sz="half" idx="10"/>
          </p:nvPr>
        </p:nvSpPr>
        <p:spPr/>
        <p:txBody>
          <a:bodyPr/>
          <a:lstStyle/>
          <a:p>
            <a:fld id="{5B106E36-FD25-4E2D-B0AA-010F637433A0}" type="datetimeFigureOut">
              <a:rPr lang="ru-RU" smtClean="0"/>
              <a:pPr/>
              <a:t>14.01.2022</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Дата 2"/>
          <p:cNvSpPr>
            <a:spLocks noGrp="1"/>
          </p:cNvSpPr>
          <p:nvPr>
            <p:ph type="dt" sz="half" idx="10"/>
          </p:nvPr>
        </p:nvSpPr>
        <p:spPr/>
        <p:txBody>
          <a:bodyPr/>
          <a:lstStyle/>
          <a:p>
            <a:fld id="{5B106E36-FD25-4E2D-B0AA-010F637433A0}" type="datetimeFigureOut">
              <a:rPr lang="ru-RU" smtClean="0"/>
              <a:pPr/>
              <a:t>14.01.2022</a:t>
            </a:fld>
            <a:endParaRPr lang="ru-RU"/>
          </a:p>
        </p:txBody>
      </p:sp>
      <p:sp>
        <p:nvSpPr>
          <p:cNvPr id="4" name="Нижний колонтитул 3"/>
          <p:cNvSpPr>
            <a:spLocks noGrp="1"/>
          </p:cNvSpPr>
          <p:nvPr>
            <p:ph type="ftr" sz="quarter" idx="11"/>
          </p:nvPr>
        </p:nvSpPr>
        <p:spPr/>
        <p:txBody>
          <a:bodyPr/>
          <a:lstStyle/>
          <a:p>
            <a:endParaRPr lang="ru-RU"/>
          </a:p>
        </p:txBody>
      </p:sp>
      <p:sp>
        <p:nvSpPr>
          <p:cNvPr id="5" name="Номер слайда 4"/>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5B106E36-FD25-4E2D-B0AA-010F637433A0}" type="datetimeFigureOut">
              <a:rPr lang="ru-RU" smtClean="0"/>
              <a:pPr/>
              <a:t>14.01.2022</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ru-RU"/>
          </a:p>
        </p:txBody>
      </p:sp>
      <p:sp>
        <p:nvSpPr>
          <p:cNvPr id="3" name="Содержимое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5B106E36-FD25-4E2D-B0AA-010F637433A0}" type="datetimeFigureOut">
              <a:rPr lang="ru-RU" smtClean="0"/>
              <a:pPr/>
              <a:t>14.01.2022</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ru-RU"/>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u-RU"/>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5B106E36-FD25-4E2D-B0AA-010F637433A0}" type="datetimeFigureOut">
              <a:rPr lang="ru-RU" smtClean="0"/>
              <a:pPr/>
              <a:t>14.01.2022</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ru-RU" smtClean="0"/>
              <a:t>Образец заголовка</a:t>
            </a:r>
            <a:endParaRPr lang="ru-RU"/>
          </a:p>
        </p:txBody>
      </p:sp>
      <p:sp>
        <p:nvSpPr>
          <p:cNvPr id="3" name="Текст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B106E36-FD25-4E2D-B0AA-010F637433A0}" type="datetimeFigureOut">
              <a:rPr lang="ru-RU" smtClean="0"/>
              <a:pPr/>
              <a:t>14.01.2022</a:t>
            </a:fld>
            <a:endParaRPr lang="ru-RU"/>
          </a:p>
        </p:txBody>
      </p:sp>
      <p:sp>
        <p:nvSpPr>
          <p:cNvPr id="5" name="Нижний колонтитул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ru-RU"/>
          </a:p>
        </p:txBody>
      </p:sp>
      <p:sp>
        <p:nvSpPr>
          <p:cNvPr id="6" name="Номер слайда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25C68B6-61C2-468F-89AB-4B9F7531AA68}" type="slidenum">
              <a:rPr lang="ru-RU" smtClean="0"/>
              <a:pPr/>
              <a:t>‹#›</a:t>
            </a:fld>
            <a:endParaRPr lang="ru-RU"/>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vmlDrawing" Target="../drawings/vmlDrawing1.vml"/></Relationships>
</file>

<file path=ppt/slides/_rels/slide18.xml.rels><?xml version="1.0" encoding="UTF-8" standalone="yes"?>
<Relationships xmlns="http://schemas.openxmlformats.org/package/2006/relationships"><Relationship Id="rId3" Type="http://schemas.openxmlformats.org/officeDocument/2006/relationships/oleObject" Target="../embeddings/oleObject2.bin"/><Relationship Id="rId7" Type="http://schemas.openxmlformats.org/officeDocument/2006/relationships/oleObject" Target="../embeddings/oleObject6.bin"/><Relationship Id="rId2" Type="http://schemas.openxmlformats.org/officeDocument/2006/relationships/slideLayout" Target="../slideLayouts/slideLayout2.xml"/><Relationship Id="rId1" Type="http://schemas.openxmlformats.org/officeDocument/2006/relationships/vmlDrawing" Target="../drawings/vmlDrawing2.vml"/><Relationship Id="rId6" Type="http://schemas.openxmlformats.org/officeDocument/2006/relationships/oleObject" Target="../embeddings/oleObject5.bin"/><Relationship Id="rId5" Type="http://schemas.openxmlformats.org/officeDocument/2006/relationships/oleObject" Target="../embeddings/oleObject4.bin"/><Relationship Id="rId4" Type="http://schemas.openxmlformats.org/officeDocument/2006/relationships/oleObject" Target="../embeddings/oleObject3.bin"/></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2002234"/>
          </a:xfrm>
        </p:spPr>
        <p:txBody>
          <a:bodyPr>
            <a:normAutofit/>
          </a:bodyPr>
          <a:lstStyle/>
          <a:p>
            <a:r>
              <a:rPr lang="ru-RU" sz="2800" b="1" u="sng" dirty="0" smtClean="0"/>
              <a:t>Тема лекции</a:t>
            </a:r>
            <a:r>
              <a:rPr lang="ru-RU" sz="2800" b="1" dirty="0" smtClean="0"/>
              <a:t>:</a:t>
            </a:r>
            <a:r>
              <a:rPr lang="ru-RU" sz="2800" dirty="0" smtClean="0"/>
              <a:t>  </a:t>
            </a:r>
            <a:r>
              <a:rPr lang="ru-RU" sz="2800" b="1" dirty="0" smtClean="0"/>
              <a:t>Регистрация сигналов в системах 			</a:t>
            </a:r>
            <a:r>
              <a:rPr lang="ru-RU" sz="2800" b="1" dirty="0" smtClean="0"/>
              <a:t>СДС</a:t>
            </a:r>
            <a:r>
              <a:rPr lang="ru-RU" sz="2800" b="1" dirty="0" smtClean="0"/>
              <a:t>. Перспективы развития 	</a:t>
            </a:r>
            <a:r>
              <a:rPr lang="ru-RU" sz="2800" b="1" dirty="0" smtClean="0"/>
              <a:t>СДС </a:t>
            </a:r>
            <a:endParaRPr lang="ru-RU" sz="2800" b="1" dirty="0"/>
          </a:p>
        </p:txBody>
      </p:sp>
      <p:sp>
        <p:nvSpPr>
          <p:cNvPr id="3" name="Содержимое 2"/>
          <p:cNvSpPr>
            <a:spLocks noGrp="1"/>
          </p:cNvSpPr>
          <p:nvPr>
            <p:ph idx="1"/>
          </p:nvPr>
        </p:nvSpPr>
        <p:spPr>
          <a:xfrm>
            <a:off x="457200" y="2348880"/>
            <a:ext cx="8229600" cy="3777283"/>
          </a:xfrm>
        </p:spPr>
        <p:txBody>
          <a:bodyPr/>
          <a:lstStyle/>
          <a:p>
            <a:r>
              <a:rPr lang="ru-RU" sz="3600" b="1" u="sng" dirty="0" smtClean="0"/>
              <a:t>Учебные вопросы</a:t>
            </a:r>
            <a:r>
              <a:rPr lang="ru-RU" sz="3600" b="1" dirty="0" smtClean="0"/>
              <a:t>: </a:t>
            </a:r>
          </a:p>
          <a:p>
            <a:r>
              <a:rPr lang="ru-RU" sz="3600" b="1" dirty="0" smtClean="0"/>
              <a:t>1. Регистрация сигналов.</a:t>
            </a:r>
          </a:p>
          <a:p>
            <a:r>
              <a:rPr lang="ru-RU" sz="3600" b="1" dirty="0" smtClean="0"/>
              <a:t>2. Перспективы развития </a:t>
            </a:r>
            <a:r>
              <a:rPr lang="ru-RU" sz="3600" b="1" dirty="0" smtClean="0"/>
              <a:t>СДС</a:t>
            </a:r>
            <a:r>
              <a:rPr lang="ru-RU" sz="3600" b="1" dirty="0" smtClean="0"/>
              <a:t>. </a:t>
            </a:r>
          </a:p>
          <a:p>
            <a:pPr>
              <a:buNone/>
            </a:pPr>
            <a:endParaRPr lang="ru-RU"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normAutofit fontScale="90000"/>
          </a:bodyPr>
          <a:lstStyle/>
          <a:p>
            <a:r>
              <a:rPr lang="ru-RU" sz="2800" dirty="0" smtClean="0"/>
              <a:t/>
            </a:r>
            <a:br>
              <a:rPr lang="ru-RU" sz="2800" dirty="0" smtClean="0"/>
            </a:br>
            <a:r>
              <a:rPr lang="ru-RU" sz="2800" b="1" dirty="0" smtClean="0"/>
              <a:t>Регистрация методом стробирования</a:t>
            </a:r>
            <a:r>
              <a:rPr lang="ru-RU" sz="2800" dirty="0" smtClean="0"/>
              <a:t/>
            </a:r>
            <a:br>
              <a:rPr lang="ru-RU" sz="2800" dirty="0" smtClean="0"/>
            </a:br>
            <a:endParaRPr lang="ru-RU" sz="2800" dirty="0"/>
          </a:p>
        </p:txBody>
      </p:sp>
      <p:sp>
        <p:nvSpPr>
          <p:cNvPr id="3" name="Содержимое 2"/>
          <p:cNvSpPr>
            <a:spLocks noGrp="1"/>
          </p:cNvSpPr>
          <p:nvPr>
            <p:ph idx="1"/>
          </p:nvPr>
        </p:nvSpPr>
        <p:spPr>
          <a:xfrm>
            <a:off x="0" y="1052736"/>
            <a:ext cx="9144000" cy="5805264"/>
          </a:xfrm>
        </p:spPr>
        <p:txBody>
          <a:bodyPr>
            <a:normAutofit fontScale="70000" lnSpcReduction="20000"/>
          </a:bodyPr>
          <a:lstStyle/>
          <a:p>
            <a:pPr algn="just"/>
            <a:r>
              <a:rPr lang="ru-RU" dirty="0" smtClean="0"/>
              <a:t>При регистрации методом стробирования вид принимаемого элемента («О» или «1») определяется на основании анализа знака импульса постоянного тока (сигнала на выходе КПТ) в середине единичного интервала. Любое смещение момента регистрации относительно середины единичного интервала приводит к увеличению вероятности неправильной регистрации сигнала.</a:t>
            </a:r>
          </a:p>
          <a:p>
            <a:pPr algn="just"/>
            <a:r>
              <a:rPr lang="ru-RU" dirty="0" smtClean="0"/>
              <a:t>Например, передается последовательность 10101. На выходе входного устройства </a:t>
            </a:r>
            <a:r>
              <a:rPr lang="ru-RU" dirty="0" err="1" smtClean="0"/>
              <a:t>Вх.У</a:t>
            </a:r>
            <a:r>
              <a:rPr lang="ru-RU" dirty="0" smtClean="0"/>
              <a:t> импульсы постоянного тока имеют прямоугольную форму, но искажены по длительности. Ключи Кл1 и Кл2 открываются одновременно на время поступления строб импульса. Поступление импульсов стробирования в моменты, соответствующие серединам единичных интервалов, обеспечивается применением устройств поэлементной синхронизации. При этом сигнал появляется или на выходе Кл1 или Кл2. В зависимости от этого выходное устройство </a:t>
            </a:r>
            <a:r>
              <a:rPr lang="ru-RU" dirty="0" err="1" smtClean="0"/>
              <a:t>Вых.У</a:t>
            </a:r>
            <a:r>
              <a:rPr lang="ru-RU" dirty="0" smtClean="0"/>
              <a:t> фиксирует «1» или «0». Если смещение ЗМ относительно идеального положения не превышает О,5 </a:t>
            </a:r>
            <a:r>
              <a:rPr lang="ru-RU" dirty="0" err="1" smtClean="0"/>
              <a:t>τо</a:t>
            </a:r>
            <a:r>
              <a:rPr lang="ru-RU" dirty="0" smtClean="0"/>
              <a:t>, то элемент сигнала регистрируется правильно. Величина, на которую допускается смещение ЗМ, не вызывающее неправильный прием, определяет исправляющую способность приёмника (или телеграфного аппарата). В нашем случае исправляющая способность (теоретическая) равна 0,5 </a:t>
            </a:r>
            <a:r>
              <a:rPr lang="ru-RU" sz="4000" dirty="0" err="1" smtClean="0"/>
              <a:t>τ</a:t>
            </a:r>
            <a:r>
              <a:rPr lang="ru-RU" sz="2000" dirty="0" err="1" smtClean="0"/>
              <a:t>о</a:t>
            </a:r>
            <a:r>
              <a:rPr lang="ru-RU" dirty="0" err="1" smtClean="0"/>
              <a:t> </a:t>
            </a:r>
            <a:r>
              <a:rPr lang="ru-RU" dirty="0" smtClean="0"/>
              <a:t>или 50%. </a:t>
            </a:r>
          </a:p>
          <a:p>
            <a:pPr>
              <a:buNone/>
            </a:pPr>
            <a:endParaRPr lang="ru-RU"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a:bodyPr>
          <a:lstStyle/>
          <a:p>
            <a:r>
              <a:rPr lang="ru-RU" sz="2800" b="1" dirty="0" smtClean="0"/>
              <a:t>Регистрация интегральным методом</a:t>
            </a:r>
            <a:endParaRPr lang="ru-RU" sz="2800" b="1" dirty="0"/>
          </a:p>
        </p:txBody>
      </p:sp>
      <p:sp>
        <p:nvSpPr>
          <p:cNvPr id="3" name="Содержимое 2"/>
          <p:cNvSpPr>
            <a:spLocks noGrp="1"/>
          </p:cNvSpPr>
          <p:nvPr>
            <p:ph idx="1"/>
          </p:nvPr>
        </p:nvSpPr>
        <p:spPr>
          <a:xfrm>
            <a:off x="0" y="1052736"/>
            <a:ext cx="9144000" cy="5805264"/>
          </a:xfrm>
        </p:spPr>
        <p:txBody>
          <a:bodyPr>
            <a:normAutofit fontScale="77500" lnSpcReduction="20000"/>
          </a:bodyPr>
          <a:lstStyle/>
          <a:p>
            <a:pPr algn="just"/>
            <a:r>
              <a:rPr lang="ru-RU" dirty="0" smtClean="0"/>
              <a:t>При интегральном методе регистрации решение о виде при- </a:t>
            </a:r>
            <a:r>
              <a:rPr lang="ru-RU" dirty="0" err="1" smtClean="0"/>
              <a:t>нятого</a:t>
            </a:r>
            <a:r>
              <a:rPr lang="ru-RU" dirty="0" smtClean="0"/>
              <a:t> элемента выносится на основе анализа сигнала с </a:t>
            </a:r>
            <a:r>
              <a:rPr lang="ru-RU" dirty="0" err="1" smtClean="0"/>
              <a:t>выхо</a:t>
            </a:r>
            <a:r>
              <a:rPr lang="ru-RU" dirty="0" smtClean="0"/>
              <a:t> -да интегратора. Этот сигнал является дискретной функцией непрерывного времени.</a:t>
            </a:r>
          </a:p>
          <a:p>
            <a:pPr algn="just"/>
            <a:r>
              <a:rPr lang="ru-RU" dirty="0" smtClean="0"/>
              <a:t>Интегрирование осуществляется на интервале, соответствую- </a:t>
            </a:r>
            <a:r>
              <a:rPr lang="ru-RU" dirty="0" err="1" smtClean="0"/>
              <a:t>щем</a:t>
            </a:r>
            <a:r>
              <a:rPr lang="ru-RU" dirty="0" smtClean="0"/>
              <a:t> неискажённому элементу. </a:t>
            </a:r>
          </a:p>
          <a:p>
            <a:pPr algn="just"/>
            <a:r>
              <a:rPr lang="ru-RU" dirty="0" smtClean="0"/>
              <a:t>Интегральный метод часто реализуется на основе </a:t>
            </a:r>
            <a:r>
              <a:rPr lang="ru-RU" dirty="0" err="1" smtClean="0"/>
              <a:t>многократ</a:t>
            </a:r>
            <a:r>
              <a:rPr lang="ru-RU" dirty="0" smtClean="0"/>
              <a:t> -</a:t>
            </a:r>
            <a:r>
              <a:rPr lang="ru-RU" dirty="0" err="1" smtClean="0"/>
              <a:t>ного</a:t>
            </a:r>
            <a:r>
              <a:rPr lang="ru-RU" dirty="0" smtClean="0"/>
              <a:t> стробирования сигнала </a:t>
            </a:r>
            <a:r>
              <a:rPr lang="ru-RU" sz="3600" dirty="0" err="1" smtClean="0"/>
              <a:t>u</a:t>
            </a:r>
            <a:r>
              <a:rPr lang="ru-RU" sz="2100" dirty="0" err="1" smtClean="0"/>
              <a:t>BX</a:t>
            </a:r>
            <a:r>
              <a:rPr lang="ru-RU" dirty="0" smtClean="0"/>
              <a:t>(</a:t>
            </a:r>
            <a:r>
              <a:rPr lang="ru-RU" dirty="0" err="1" smtClean="0"/>
              <a:t>t</a:t>
            </a:r>
            <a:r>
              <a:rPr lang="ru-RU" dirty="0" smtClean="0"/>
              <a:t>) в N точках. Тактовые им- пульсы (</a:t>
            </a:r>
            <a:r>
              <a:rPr lang="ru-RU" dirty="0" err="1" smtClean="0"/>
              <a:t>стробоимпульсы</a:t>
            </a:r>
            <a:r>
              <a:rPr lang="ru-RU" dirty="0" smtClean="0"/>
              <a:t>) проходят на вход счётчика </a:t>
            </a:r>
            <a:r>
              <a:rPr lang="ru-RU" dirty="0" err="1" smtClean="0"/>
              <a:t>Сч</a:t>
            </a:r>
            <a:r>
              <a:rPr lang="ru-RU" dirty="0" smtClean="0"/>
              <a:t>. За время действия неискаженной токовой посылки (на интервале τ</a:t>
            </a:r>
            <a:r>
              <a:rPr lang="ru-RU" baseline="-25000" dirty="0" smtClean="0"/>
              <a:t>0</a:t>
            </a:r>
            <a:r>
              <a:rPr lang="ru-RU" dirty="0" smtClean="0"/>
              <a:t>) появляется N тактовых импульсов. Если на выходе Кл на единичном интервале появится строб импульсов, то можно сделать вывод о том, что принята «1». В конце единичного интервала, определяемого с помощью устройства </a:t>
            </a:r>
            <a:r>
              <a:rPr lang="ru-RU" dirty="0" err="1" smtClean="0"/>
              <a:t>поэлемент</a:t>
            </a:r>
            <a:r>
              <a:rPr lang="ru-RU" dirty="0" smtClean="0"/>
              <a:t>- ной синхронизации, показания счетчика считываются, и он обнуляется. </a:t>
            </a:r>
            <a:endParaRPr lang="ru-RU" dirty="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922114"/>
          </a:xfrm>
        </p:spPr>
        <p:txBody>
          <a:bodyPr>
            <a:noAutofit/>
          </a:bodyPr>
          <a:lstStyle/>
          <a:p>
            <a:r>
              <a:rPr lang="ru-RU" sz="2400" b="1" dirty="0" smtClean="0"/>
              <a:t>Помехоустойчивость методов стробирования и интегрального к краевым искажениям</a:t>
            </a:r>
            <a:br>
              <a:rPr lang="ru-RU" sz="2400" b="1" dirty="0" smtClean="0"/>
            </a:br>
            <a:endParaRPr lang="ru-RU" sz="2400" b="1" dirty="0"/>
          </a:p>
        </p:txBody>
      </p:sp>
      <p:sp>
        <p:nvSpPr>
          <p:cNvPr id="3" name="Содержимое 2"/>
          <p:cNvSpPr>
            <a:spLocks noGrp="1"/>
          </p:cNvSpPr>
          <p:nvPr>
            <p:ph idx="1"/>
          </p:nvPr>
        </p:nvSpPr>
        <p:spPr>
          <a:xfrm>
            <a:off x="0" y="1052736"/>
            <a:ext cx="9144000" cy="5805264"/>
          </a:xfrm>
        </p:spPr>
        <p:txBody>
          <a:bodyPr>
            <a:normAutofit fontScale="85000" lnSpcReduction="10000"/>
          </a:bodyPr>
          <a:lstStyle/>
          <a:p>
            <a:pPr algn="just"/>
            <a:r>
              <a:rPr lang="ru-RU" dirty="0" smtClean="0"/>
              <a:t>Сравним помехоустойчивость методов стробирования и интегрального при действии краевых искажений. Поскольку при регистрации методом стробирования посылка регистрируется в середине, то допускается смещение любого из ЗМ на величину, не превышающую 0,5</a:t>
            </a:r>
            <a:r>
              <a:rPr lang="ru-RU" sz="3800" dirty="0" smtClean="0"/>
              <a:t>τ</a:t>
            </a:r>
            <a:r>
              <a:rPr lang="ru-RU" sz="1600" dirty="0" smtClean="0"/>
              <a:t>о</a:t>
            </a:r>
            <a:r>
              <a:rPr lang="ru-RU" dirty="0" smtClean="0"/>
              <a:t>. При регистрации интегральным методом суммарное смещение границ не должно превышать 0,5</a:t>
            </a:r>
            <a:r>
              <a:rPr lang="ru-RU" sz="3800" dirty="0" smtClean="0"/>
              <a:t>τ</a:t>
            </a:r>
            <a:r>
              <a:rPr lang="ru-RU" sz="1600" dirty="0" smtClean="0"/>
              <a:t>о</a:t>
            </a:r>
            <a:r>
              <a:rPr lang="ru-RU" dirty="0" smtClean="0"/>
              <a:t> - очевидно, что последнее   условие   выполняется   с   меньшей   вероятностью.</a:t>
            </a:r>
          </a:p>
          <a:p>
            <a:pPr algn="just"/>
            <a:r>
              <a:rPr lang="ru-RU" dirty="0" smtClean="0"/>
              <a:t>В последние годы ведется поиск простых в реализации, но достаточно эффективных (близких по помехоустойчивости к оптимальным) методов регистрации.   Предложен ряд   методов, среди которых рассматриваемые ниже много интервальный и интегрирования с весовой функцией.</a:t>
            </a:r>
          </a:p>
          <a:p>
            <a:pPr>
              <a:buNone/>
            </a:pPr>
            <a:endParaRPr lang="ru-RU"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06090"/>
          </a:xfrm>
        </p:spPr>
        <p:txBody>
          <a:bodyPr>
            <a:normAutofit fontScale="90000"/>
          </a:bodyPr>
          <a:lstStyle/>
          <a:p>
            <a:r>
              <a:rPr lang="ru-RU" sz="2800" dirty="0" smtClean="0"/>
              <a:t/>
            </a:r>
            <a:br>
              <a:rPr lang="ru-RU" sz="2800" dirty="0" smtClean="0"/>
            </a:br>
            <a:r>
              <a:rPr lang="ru-RU" sz="2800" dirty="0" smtClean="0"/>
              <a:t/>
            </a:r>
            <a:br>
              <a:rPr lang="ru-RU" sz="2800" dirty="0" smtClean="0"/>
            </a:br>
            <a:r>
              <a:rPr lang="ru-RU" sz="2400" b="1" dirty="0" smtClean="0"/>
              <a:t>Сущность много интервального метода</a:t>
            </a:r>
            <a:br>
              <a:rPr lang="ru-RU" sz="2400" b="1" dirty="0" smtClean="0"/>
            </a:br>
            <a:r>
              <a:rPr lang="ru-RU" sz="2800" dirty="0" smtClean="0"/>
              <a:t/>
            </a:r>
            <a:br>
              <a:rPr lang="ru-RU" sz="2800" dirty="0" smtClean="0"/>
            </a:br>
            <a:endParaRPr lang="ru-RU" sz="2800" dirty="0"/>
          </a:p>
        </p:txBody>
      </p:sp>
      <p:sp>
        <p:nvSpPr>
          <p:cNvPr id="3" name="Содержимое 2"/>
          <p:cNvSpPr>
            <a:spLocks noGrp="1"/>
          </p:cNvSpPr>
          <p:nvPr>
            <p:ph idx="1"/>
          </p:nvPr>
        </p:nvSpPr>
        <p:spPr>
          <a:xfrm>
            <a:off x="0" y="1124744"/>
            <a:ext cx="9144000" cy="5733256"/>
          </a:xfrm>
        </p:spPr>
        <p:txBody>
          <a:bodyPr>
            <a:normAutofit fontScale="55000" lnSpcReduction="20000"/>
          </a:bodyPr>
          <a:lstStyle/>
          <a:p>
            <a:pPr algn="just"/>
            <a:r>
              <a:rPr lang="ru-RU" b="1" dirty="0" smtClean="0"/>
              <a:t>Особенность много интервального метода заключается в отказе от обязательной обработки сигнала на единичном интервале </a:t>
            </a:r>
            <a:r>
              <a:rPr lang="ru-RU" dirty="0" err="1" smtClean="0"/>
              <a:t>τ</a:t>
            </a:r>
            <a:r>
              <a:rPr lang="ru-RU" sz="1200" dirty="0" err="1" smtClean="0"/>
              <a:t>о</a:t>
            </a:r>
            <a:r>
              <a:rPr lang="ru-RU" b="1" dirty="0" smtClean="0"/>
              <a:t>. Интервал обработки, на котором осуществляется регистрация интервальным методом, выбирается в зависимости от характера искажения ИПТ. Алгоритм выбора интервала обработки заключается в следующем. Если поступает посылка, содержащая две границы (два ЗМ), причем каждая из границ смещена относительно идеального положения не больше, чем на заданное предельное значение, то посылка интегрируется в интервале времени, ограниченном этими двумя границами. Если же смещение границы (обеих границ) превышает предельное значение, то граница (границы) заменяются тактовым импульсом (импульсами), вырабатываемыми системой поэлементной синхронизации. В случае, когда в поступающем элементе сигнала (посылке) нет границы (границ), т. е. поступают подряд несколько одинаковых посылок, то по-прежнему отсутствующая граница заменяется тактовым импульсом. Когда в интервал времени, ограниченный предельными смещениями границ (интервал фиксации границ </a:t>
            </a:r>
            <a:r>
              <a:rPr lang="ru-RU" b="1" dirty="0" err="1" smtClean="0"/>
              <a:t>tф</a:t>
            </a:r>
            <a:r>
              <a:rPr lang="ru-RU" b="1" dirty="0" smtClean="0"/>
              <a:t> попадает несколько границ (появляются ложные границы), то интегрирование сигнала начинается (кончается) при появлении первой поступившей границы.</a:t>
            </a:r>
          </a:p>
          <a:p>
            <a:pPr algn="just"/>
            <a:r>
              <a:rPr lang="ru-RU" b="1" dirty="0" smtClean="0"/>
              <a:t>Регистрация посылки обычным интегральным методом производится в интервале соответствующем случаю неискаженного приёма посылки, при этом захватываются предыдущий и последующий элементы. При много интервальном способе интегрирование осуществляется в интервале, что позволяет лучше использовать энергию сигнала. </a:t>
            </a:r>
            <a:endParaRPr lang="ru-RU" b="1"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06090"/>
          </a:xfrm>
        </p:spPr>
        <p:txBody>
          <a:bodyPr>
            <a:normAutofit fontScale="90000"/>
          </a:bodyPr>
          <a:lstStyle/>
          <a:p>
            <a:r>
              <a:rPr lang="ru-RU" sz="2800" dirty="0" smtClean="0"/>
              <a:t/>
            </a:r>
            <a:br>
              <a:rPr lang="ru-RU" sz="2800" dirty="0" smtClean="0"/>
            </a:br>
            <a:r>
              <a:rPr lang="ru-RU" sz="2800" b="1" dirty="0" smtClean="0"/>
              <a:t>Регистрация с весовой функцией</a:t>
            </a:r>
            <a:br>
              <a:rPr lang="ru-RU" sz="2800" b="1" dirty="0" smtClean="0"/>
            </a:br>
            <a:endParaRPr lang="ru-RU" sz="2800" b="1" dirty="0"/>
          </a:p>
        </p:txBody>
      </p:sp>
      <p:sp>
        <p:nvSpPr>
          <p:cNvPr id="3" name="Содержимое 2"/>
          <p:cNvSpPr>
            <a:spLocks noGrp="1"/>
          </p:cNvSpPr>
          <p:nvPr>
            <p:ph idx="1"/>
          </p:nvPr>
        </p:nvSpPr>
        <p:spPr>
          <a:xfrm>
            <a:off x="0" y="1052736"/>
            <a:ext cx="9144000" cy="5805264"/>
          </a:xfrm>
        </p:spPr>
        <p:txBody>
          <a:bodyPr>
            <a:normAutofit fontScale="92500" lnSpcReduction="20000"/>
          </a:bodyPr>
          <a:lstStyle/>
          <a:p>
            <a:pPr algn="just">
              <a:buNone/>
            </a:pPr>
            <a:r>
              <a:rPr lang="ru-RU" dirty="0" smtClean="0"/>
              <a:t>	Вероятность ошибки можно также уменьшить, применяя регистрацию с весовой функцией. Если известен характер искажений различных участков на длительности единичного элемента, то отсчёт необходимо производить с различным весом: там, где искажения появляются реже, вес необходимо увеличить и наоборот. Описанные ранее методы регистрации — интегральный и стробирования — можно рассматривать как частный случай метода регистрации с весовой функцией. При интегральном методе вес берется одинаковым на всем интервале регистрации </a:t>
            </a:r>
            <a:r>
              <a:rPr lang="ru-RU" dirty="0" err="1" smtClean="0"/>
              <a:t>τo</a:t>
            </a:r>
            <a:r>
              <a:rPr lang="ru-RU" dirty="0" smtClean="0"/>
              <a:t>, а при стробировании средняя часть берётся с весом 1, а все остальные части с весом 0 (не учитываются).</a:t>
            </a:r>
          </a:p>
          <a:p>
            <a:pPr>
              <a:buNone/>
            </a:pPr>
            <a:endParaRPr lang="ru-RU" dirty="0"/>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a:bodyPr>
          <a:lstStyle/>
          <a:p>
            <a:r>
              <a:rPr lang="ru-RU" sz="3200" b="1" dirty="0" smtClean="0"/>
              <a:t>Старт-стопные искажения</a:t>
            </a:r>
            <a:endParaRPr lang="ru-RU" sz="3200" b="1" dirty="0"/>
          </a:p>
        </p:txBody>
      </p:sp>
      <p:sp>
        <p:nvSpPr>
          <p:cNvPr id="3" name="Содержимое 2"/>
          <p:cNvSpPr>
            <a:spLocks noGrp="1"/>
          </p:cNvSpPr>
          <p:nvPr>
            <p:ph idx="1"/>
          </p:nvPr>
        </p:nvSpPr>
        <p:spPr>
          <a:xfrm>
            <a:off x="0" y="1052736"/>
            <a:ext cx="9144000" cy="5805264"/>
          </a:xfrm>
        </p:spPr>
        <p:txBody>
          <a:bodyPr>
            <a:normAutofit fontScale="70000" lnSpcReduction="20000"/>
          </a:bodyPr>
          <a:lstStyle/>
          <a:p>
            <a:pPr algn="just">
              <a:buNone/>
            </a:pPr>
            <a:r>
              <a:rPr lang="ru-RU" dirty="0" smtClean="0"/>
              <a:t>	Понятие «изохронное искажение» относится к изохронным сигналам. При рассмотрении старт-стопных сигналов пользуются понятием старт-стопных искажений. Для пояснения сущности этого понятия рассмотрим принцип регистрации старт-стопных сигналов методом стробирования. Для регистрации посылок, входящих в состав старт-стопного сигнала, необходимо обеспечить поступление </a:t>
            </a:r>
            <a:r>
              <a:rPr lang="ru-RU" dirty="0" err="1" smtClean="0"/>
              <a:t>стробимпульсов</a:t>
            </a:r>
            <a:r>
              <a:rPr lang="ru-RU" dirty="0" smtClean="0"/>
              <a:t> в моменты, соответствующие серединам единичных интервалов принимаемых посылок. Старт-стопный сигнал относится к асинхронным сигналам с известной структурой. Момент его появления на приеме непредсказуем, поэтому необходимо осуществить привязку вырабатываемых в приёмнике </a:t>
            </a:r>
            <a:r>
              <a:rPr lang="ru-RU" dirty="0" err="1" smtClean="0"/>
              <a:t>стробимпульсов</a:t>
            </a:r>
            <a:r>
              <a:rPr lang="ru-RU" dirty="0" smtClean="0"/>
              <a:t> к старт-стопному переходу. Очевидно, что смещение старт-стопного перехода относительно его идеального положения в сторону отставания или опережения на величину </a:t>
            </a:r>
            <a:r>
              <a:rPr lang="ru-RU" dirty="0" err="1" smtClean="0"/>
              <a:t>t</a:t>
            </a:r>
            <a:r>
              <a:rPr lang="ru-RU" baseline="-25000" dirty="0" err="1" smtClean="0"/>
              <a:t>c</a:t>
            </a:r>
            <a:r>
              <a:rPr lang="ru-RU" dirty="0" smtClean="0"/>
              <a:t> вызовет и смещение моментов регистрации относительно середины единичных интервалов регистрируемых посылок на ту же величину </a:t>
            </a:r>
            <a:r>
              <a:rPr lang="ru-RU" dirty="0" err="1" smtClean="0"/>
              <a:t>t</a:t>
            </a:r>
            <a:r>
              <a:rPr lang="ru-RU" baseline="-25000" dirty="0" err="1" smtClean="0"/>
              <a:t>c</a:t>
            </a:r>
            <a:r>
              <a:rPr lang="ru-RU" dirty="0" smtClean="0"/>
              <a:t>. При этом ухудшаются условия регистрации посылок — уменьшается на величину смещения </a:t>
            </a:r>
            <a:r>
              <a:rPr lang="ru-RU" dirty="0" err="1" smtClean="0"/>
              <a:t>стробимпульсов</a:t>
            </a:r>
            <a:r>
              <a:rPr lang="ru-RU" dirty="0" smtClean="0"/>
              <a:t> исправляющая способность приёмника.</a:t>
            </a:r>
            <a:endParaRPr lang="ru-RU"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a:bodyPr>
          <a:lstStyle/>
          <a:p>
            <a:r>
              <a:rPr lang="ru-RU" sz="2800" b="1" dirty="0" smtClean="0"/>
              <a:t>Индивидуальное старт-стопное искажение</a:t>
            </a:r>
            <a:endParaRPr lang="ru-RU" sz="2800" b="1" dirty="0"/>
          </a:p>
        </p:txBody>
      </p:sp>
      <p:sp>
        <p:nvSpPr>
          <p:cNvPr id="3" name="Содержимое 2"/>
          <p:cNvSpPr>
            <a:spLocks noGrp="1"/>
          </p:cNvSpPr>
          <p:nvPr>
            <p:ph idx="1"/>
          </p:nvPr>
        </p:nvSpPr>
        <p:spPr>
          <a:xfrm>
            <a:off x="0" y="1052736"/>
            <a:ext cx="9144000" cy="5805264"/>
          </a:xfrm>
        </p:spPr>
        <p:txBody>
          <a:bodyPr>
            <a:normAutofit fontScale="62500" lnSpcReduction="20000"/>
          </a:bodyPr>
          <a:lstStyle/>
          <a:p>
            <a:pPr algn="just"/>
            <a:r>
              <a:rPr lang="ru-RU" dirty="0" smtClean="0"/>
              <a:t>Помимо смещения относительно идеального положения старт-стопного перехода возможны </a:t>
            </a:r>
            <a:r>
              <a:rPr lang="ru-RU" b="1" dirty="0" smtClean="0"/>
              <a:t>смещения ЗМ регистрируемых посылок</a:t>
            </a:r>
            <a:r>
              <a:rPr lang="ru-RU" dirty="0" smtClean="0"/>
              <a:t>. Отсюда следует необходимость введения такого понятия искажений, которое бы позволило учесть влияние на качество приема, как искажений старт-стопного перехода, так и регистрируемых посылок. Величину искажений определяют путем сравнения принятой старт-стопной последовательности с эталонной. При этом </a:t>
            </a:r>
            <a:r>
              <a:rPr lang="ru-RU" dirty="0" err="1" smtClean="0"/>
              <a:t>стоп-стартный</a:t>
            </a:r>
            <a:r>
              <a:rPr lang="ru-RU" dirty="0" smtClean="0"/>
              <a:t> переход эталонной последовательности во времени совместим со </a:t>
            </a:r>
            <a:r>
              <a:rPr lang="ru-RU" dirty="0" err="1" smtClean="0"/>
              <a:t>стоп-стартным</a:t>
            </a:r>
            <a:r>
              <a:rPr lang="ru-RU" dirty="0" smtClean="0"/>
              <a:t> переходом принятой последовательности. Смещение местоположения принятой последовательности относительно соответствующего ЗМ эталонной последовательности в долях (или процентах) от длительности единичного интервала называют </a:t>
            </a:r>
            <a:r>
              <a:rPr lang="ru-RU" b="1" dirty="0" smtClean="0"/>
              <a:t>индивидуальным стартстопным искажением</a:t>
            </a:r>
            <a:r>
              <a:rPr lang="ru-RU" dirty="0" smtClean="0"/>
              <a:t>. </a:t>
            </a:r>
          </a:p>
          <a:p>
            <a:pPr algn="just"/>
            <a:r>
              <a:rPr lang="ru-RU" dirty="0" smtClean="0"/>
              <a:t>Под идеальным понимают такое положение ЗМ, при котором последовательность принята без искажений. </a:t>
            </a:r>
          </a:p>
          <a:p>
            <a:pPr algn="just"/>
            <a:r>
              <a:rPr lang="ru-RU" dirty="0" smtClean="0"/>
              <a:t>При вычислении индивидуальных старт-стопных искажений естественным образом учитываются смещения как старт-стопного перехода, так и ЗМ, для которого вычисляются индивидуальные искажения и, следовательно, учитывается влияние на качество приема посылок искажения старт-стопного перехода. Максимальное индивидуальное старт-стопное искажение, полученное на заданном интервале измерений, называется старт-стопным искажением.</a:t>
            </a:r>
            <a:endParaRPr lang="ru-RU"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a:bodyPr>
          <a:lstStyle/>
          <a:p>
            <a:r>
              <a:rPr lang="ru-RU" sz="2800" b="1" dirty="0" smtClean="0"/>
              <a:t>Корреляционный способ</a:t>
            </a:r>
            <a:endParaRPr lang="ru-RU" sz="2800" b="1" dirty="0"/>
          </a:p>
        </p:txBody>
      </p:sp>
      <p:sp>
        <p:nvSpPr>
          <p:cNvPr id="3" name="Содержимое 2"/>
          <p:cNvSpPr>
            <a:spLocks noGrp="1"/>
          </p:cNvSpPr>
          <p:nvPr>
            <p:ph idx="1"/>
          </p:nvPr>
        </p:nvSpPr>
        <p:spPr>
          <a:xfrm>
            <a:off x="0" y="908720"/>
            <a:ext cx="9144000" cy="5949280"/>
          </a:xfrm>
        </p:spPr>
        <p:txBody>
          <a:bodyPr>
            <a:normAutofit/>
          </a:bodyPr>
          <a:lstStyle/>
          <a:p>
            <a:pPr lvl="0"/>
            <a:r>
              <a:rPr lang="ru-RU" sz="2000" dirty="0" smtClean="0"/>
              <a:t>1. В ПРМ имеется копия передаваемого сигнала;</a:t>
            </a:r>
          </a:p>
          <a:p>
            <a:pPr lvl="0"/>
            <a:r>
              <a:rPr lang="ru-RU" sz="2000" dirty="0" smtClean="0"/>
              <a:t>2. Обеспечивается синхронизация копии с момента появления сигнала </a:t>
            </a:r>
            <a:r>
              <a:rPr lang="en-US" sz="2000" dirty="0" smtClean="0"/>
              <a:t>S</a:t>
            </a:r>
            <a:r>
              <a:rPr lang="ru-RU" sz="2000" baseline="-25000" dirty="0" smtClean="0"/>
              <a:t>1</a:t>
            </a:r>
            <a:r>
              <a:rPr lang="ru-RU" sz="2000" dirty="0" smtClean="0"/>
              <a:t> или </a:t>
            </a:r>
            <a:r>
              <a:rPr lang="en-US" sz="2000" dirty="0" smtClean="0"/>
              <a:t>S</a:t>
            </a:r>
            <a:r>
              <a:rPr lang="ru-RU" sz="2000" baseline="-25000" dirty="0" smtClean="0"/>
              <a:t>0</a:t>
            </a:r>
            <a:r>
              <a:rPr lang="ru-RU" sz="2000" dirty="0" smtClean="0"/>
              <a:t>;</a:t>
            </a:r>
          </a:p>
          <a:p>
            <a:pPr lvl="0"/>
            <a:r>
              <a:rPr lang="ru-RU" sz="2000" dirty="0" smtClean="0"/>
              <a:t>3. Отсчет выходного значения корреляционного интеграла должен производиться в тот момент, когда его значение будет максимальным.</a:t>
            </a:r>
          </a:p>
          <a:p>
            <a:r>
              <a:rPr lang="ru-RU" sz="2000" dirty="0" smtClean="0"/>
              <a:t>Если в какой-то из ветвей корреляционный интеграл скажется больше, чем в другой, то значит, в смеси находился сигнал, похожий на опорный, т.е. совпадающий с ним не только по времени, но и по форме.</a:t>
            </a:r>
          </a:p>
          <a:p>
            <a:r>
              <a:rPr lang="ru-RU" sz="2000" dirty="0" smtClean="0"/>
              <a:t>Это оптимальная фильтрация: не преследуется цель максимально точного воспроизведения сигнала, а лишь минимизируются ошибки в оценке знака символа на данном временном интервале, максимально снижается слияние помехи. </a:t>
            </a:r>
            <a:endParaRPr lang="ru-RU" sz="2000" dirty="0"/>
          </a:p>
        </p:txBody>
      </p:sp>
      <p:graphicFrame>
        <p:nvGraphicFramePr>
          <p:cNvPr id="1026" name="Object 2"/>
          <p:cNvGraphicFramePr>
            <a:graphicFrameLocks noChangeAspect="1"/>
          </p:cNvGraphicFramePr>
          <p:nvPr/>
        </p:nvGraphicFramePr>
        <p:xfrm>
          <a:off x="1835696" y="4941168"/>
          <a:ext cx="5472608" cy="1656184"/>
        </p:xfrm>
        <a:graphic>
          <a:graphicData uri="http://schemas.openxmlformats.org/presentationml/2006/ole">
            <p:oleObj spid="_x0000_s1026" name="Equation" r:id="rId3" imgW="2222280" imgH="990360" progId="">
              <p:embed/>
            </p:oleObj>
          </a:graphicData>
        </a:graphic>
      </p:graphicFrame>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562074"/>
          </a:xfrm>
        </p:spPr>
        <p:txBody>
          <a:bodyPr>
            <a:normAutofit/>
          </a:bodyPr>
          <a:lstStyle/>
          <a:p>
            <a:r>
              <a:rPr lang="ru-RU" sz="2400" b="1" dirty="0" smtClean="0"/>
              <a:t>Согласованная фильтрация</a:t>
            </a:r>
            <a:endParaRPr lang="ru-RU" sz="2400" b="1" dirty="0"/>
          </a:p>
        </p:txBody>
      </p:sp>
      <p:sp>
        <p:nvSpPr>
          <p:cNvPr id="3" name="Содержимое 2"/>
          <p:cNvSpPr>
            <a:spLocks noGrp="1"/>
          </p:cNvSpPr>
          <p:nvPr>
            <p:ph idx="1"/>
          </p:nvPr>
        </p:nvSpPr>
        <p:spPr>
          <a:xfrm>
            <a:off x="0" y="908720"/>
            <a:ext cx="9144000" cy="5949280"/>
          </a:xfrm>
        </p:spPr>
        <p:txBody>
          <a:bodyPr>
            <a:normAutofit/>
          </a:bodyPr>
          <a:lstStyle/>
          <a:p>
            <a:r>
              <a:rPr lang="ru-RU" sz="1800" dirty="0" smtClean="0"/>
              <a:t>Основным элементом приемника является согласованный фильтр, имеющий импульсную характеристику  </a:t>
            </a:r>
            <a:r>
              <a:rPr lang="en-US" sz="1800" dirty="0" smtClean="0"/>
              <a:t>h</a:t>
            </a:r>
            <a:r>
              <a:rPr lang="ru-RU" sz="1800" dirty="0" smtClean="0"/>
              <a:t>(</a:t>
            </a:r>
            <a:r>
              <a:rPr lang="en-US" sz="1800" dirty="0" smtClean="0"/>
              <a:t>x</a:t>
            </a:r>
            <a:r>
              <a:rPr lang="ru-RU" sz="1800" dirty="0" smtClean="0"/>
              <a:t>), зеркально отображающую входной сигнал.	</a:t>
            </a:r>
          </a:p>
          <a:p>
            <a:r>
              <a:rPr lang="ru-RU" sz="1800" dirty="0" smtClean="0"/>
              <a:t>Выходной эффект такого фильтра описывается интегралом свертки или интегралом Дюамеля:</a:t>
            </a:r>
          </a:p>
          <a:p>
            <a:endParaRPr lang="ru-RU" sz="1800" dirty="0" smtClean="0"/>
          </a:p>
          <a:p>
            <a:endParaRPr lang="ru-RU" sz="1800" dirty="0" smtClean="0"/>
          </a:p>
          <a:p>
            <a:r>
              <a:rPr lang="ru-RU" sz="1800" dirty="0" smtClean="0"/>
              <a:t>где       - время задержки сигнала в фильтре;</a:t>
            </a:r>
          </a:p>
          <a:p>
            <a:r>
              <a:rPr lang="ru-RU" sz="1800" dirty="0" smtClean="0"/>
              <a:t>         </a:t>
            </a:r>
            <a:r>
              <a:rPr lang="ru-RU" sz="1800" i="1" dirty="0" err="1" smtClean="0"/>
              <a:t>х</a:t>
            </a:r>
            <a:r>
              <a:rPr lang="ru-RU" sz="1800" dirty="0" smtClean="0"/>
              <a:t>  - произвольная переменная. </a:t>
            </a:r>
          </a:p>
          <a:p>
            <a:r>
              <a:rPr lang="ru-RU" sz="1800" dirty="0" smtClean="0"/>
              <a:t>При   </a:t>
            </a:r>
            <a:r>
              <a:rPr lang="en-US" sz="1800" i="1" dirty="0" smtClean="0"/>
              <a:t>t </a:t>
            </a:r>
            <a:r>
              <a:rPr lang="ru-RU" sz="1800" dirty="0" smtClean="0"/>
              <a:t>=                   </a:t>
            </a:r>
          </a:p>
          <a:p>
            <a:r>
              <a:rPr lang="ru-RU" sz="1800" dirty="0" smtClean="0"/>
              <a:t>Максимальное значение выходного сигнала СФ равно Е.</a:t>
            </a:r>
          </a:p>
          <a:p>
            <a:r>
              <a:rPr lang="ru-RU" sz="1800" dirty="0" smtClean="0"/>
              <a:t> Отношение сигнал / шум на выходе СФ, так же как и на выходе коррелятора, равно </a:t>
            </a:r>
          </a:p>
          <a:p>
            <a:endParaRPr lang="ru-RU" sz="1800" dirty="0" smtClean="0"/>
          </a:p>
          <a:p>
            <a:endParaRPr lang="ru-RU" sz="1800" dirty="0" smtClean="0"/>
          </a:p>
          <a:p>
            <a:r>
              <a:rPr lang="ru-RU" sz="1800" dirty="0" smtClean="0"/>
              <a:t>где  </a:t>
            </a:r>
            <a:r>
              <a:rPr lang="en-US" sz="1800" dirty="0" smtClean="0"/>
              <a:t>N</a:t>
            </a:r>
            <a:r>
              <a:rPr lang="ru-RU" sz="1800" baseline="-25000" dirty="0" smtClean="0"/>
              <a:t>0</a:t>
            </a:r>
            <a:r>
              <a:rPr lang="ru-RU" sz="1800" dirty="0" smtClean="0"/>
              <a:t> - спектральная плотность помехи. </a:t>
            </a:r>
          </a:p>
          <a:p>
            <a:r>
              <a:rPr lang="ru-RU" sz="1800" dirty="0" smtClean="0"/>
              <a:t>СФ технически проще, чем коррелятор, он инвариантен по времени прихода сигнала, отпадает необходимость синхронизации приемника</a:t>
            </a:r>
            <a:r>
              <a:rPr lang="ru-RU" dirty="0" smtClean="0"/>
              <a:t>.</a:t>
            </a:r>
          </a:p>
          <a:p>
            <a:pPr>
              <a:buNone/>
            </a:pPr>
            <a:endParaRPr lang="ru-RU" dirty="0"/>
          </a:p>
        </p:txBody>
      </p:sp>
      <p:graphicFrame>
        <p:nvGraphicFramePr>
          <p:cNvPr id="2050" name="Object 2"/>
          <p:cNvGraphicFramePr>
            <a:graphicFrameLocks noChangeAspect="1"/>
          </p:cNvGraphicFramePr>
          <p:nvPr/>
        </p:nvGraphicFramePr>
        <p:xfrm>
          <a:off x="1835696" y="1916832"/>
          <a:ext cx="4896544" cy="720080"/>
        </p:xfrm>
        <a:graphic>
          <a:graphicData uri="http://schemas.openxmlformats.org/presentationml/2006/ole">
            <p:oleObj spid="_x0000_s2050" name="Equation" r:id="rId3" imgW="3429000" imgH="457200" progId="">
              <p:embed/>
            </p:oleObj>
          </a:graphicData>
        </a:graphic>
      </p:graphicFrame>
      <p:graphicFrame>
        <p:nvGraphicFramePr>
          <p:cNvPr id="2051" name="Object 3"/>
          <p:cNvGraphicFramePr>
            <a:graphicFrameLocks noChangeAspect="1"/>
          </p:cNvGraphicFramePr>
          <p:nvPr/>
        </p:nvGraphicFramePr>
        <p:xfrm>
          <a:off x="827584" y="2780928"/>
          <a:ext cx="249808" cy="360040"/>
        </p:xfrm>
        <a:graphic>
          <a:graphicData uri="http://schemas.openxmlformats.org/presentationml/2006/ole">
            <p:oleObj spid="_x0000_s2051" name="Equation" r:id="rId4" imgW="177480" imgH="241200" progId="">
              <p:embed/>
            </p:oleObj>
          </a:graphicData>
        </a:graphic>
      </p:graphicFrame>
      <p:graphicFrame>
        <p:nvGraphicFramePr>
          <p:cNvPr id="2052" name="Object 4"/>
          <p:cNvGraphicFramePr>
            <a:graphicFrameLocks noChangeAspect="1"/>
          </p:cNvGraphicFramePr>
          <p:nvPr/>
        </p:nvGraphicFramePr>
        <p:xfrm>
          <a:off x="1403648" y="3429000"/>
          <a:ext cx="288032" cy="360040"/>
        </p:xfrm>
        <a:graphic>
          <a:graphicData uri="http://schemas.openxmlformats.org/presentationml/2006/ole">
            <p:oleObj spid="_x0000_s2052" name="Equation" r:id="rId5" imgW="177480" imgH="241200" progId="">
              <p:embed/>
            </p:oleObj>
          </a:graphicData>
        </a:graphic>
      </p:graphicFrame>
      <p:graphicFrame>
        <p:nvGraphicFramePr>
          <p:cNvPr id="2053" name="Object 5"/>
          <p:cNvGraphicFramePr>
            <a:graphicFrameLocks noChangeAspect="1"/>
          </p:cNvGraphicFramePr>
          <p:nvPr/>
        </p:nvGraphicFramePr>
        <p:xfrm>
          <a:off x="1835696" y="3356992"/>
          <a:ext cx="2808312" cy="482600"/>
        </p:xfrm>
        <a:graphic>
          <a:graphicData uri="http://schemas.openxmlformats.org/presentationml/2006/ole">
            <p:oleObj spid="_x0000_s2053" name="Equation" r:id="rId6" imgW="1434960" imgH="482400" progId="">
              <p:embed/>
            </p:oleObj>
          </a:graphicData>
        </a:graphic>
      </p:graphicFrame>
      <p:graphicFrame>
        <p:nvGraphicFramePr>
          <p:cNvPr id="2054" name="Object 6"/>
          <p:cNvGraphicFramePr>
            <a:graphicFrameLocks noChangeAspect="1"/>
          </p:cNvGraphicFramePr>
          <p:nvPr/>
        </p:nvGraphicFramePr>
        <p:xfrm>
          <a:off x="2771800" y="4437112"/>
          <a:ext cx="1584176" cy="648072"/>
        </p:xfrm>
        <a:graphic>
          <a:graphicData uri="http://schemas.openxmlformats.org/presentationml/2006/ole">
            <p:oleObj spid="_x0000_s2054" name="Equation" r:id="rId7" imgW="761760" imgH="482400" progId="">
              <p:embed/>
            </p:oleObj>
          </a:graphicData>
        </a:graphic>
      </p:graphicFrame>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850106"/>
          </a:xfrm>
        </p:spPr>
        <p:txBody>
          <a:bodyPr>
            <a:normAutofit/>
          </a:bodyPr>
          <a:lstStyle/>
          <a:p>
            <a:r>
              <a:rPr lang="ru-RU" sz="3200" b="1" u="sng" dirty="0" smtClean="0"/>
              <a:t>2-й вопрос</a:t>
            </a:r>
            <a:r>
              <a:rPr lang="ru-RU" sz="3200" b="1" dirty="0" smtClean="0"/>
              <a:t>: Перспективы развития </a:t>
            </a:r>
            <a:r>
              <a:rPr lang="ru-RU" sz="3200" b="1" dirty="0" smtClean="0"/>
              <a:t>СДС</a:t>
            </a:r>
            <a:endParaRPr lang="ru-RU" sz="3200" b="1" dirty="0"/>
          </a:p>
        </p:txBody>
      </p:sp>
      <p:sp>
        <p:nvSpPr>
          <p:cNvPr id="3" name="Содержимое 2"/>
          <p:cNvSpPr>
            <a:spLocks noGrp="1"/>
          </p:cNvSpPr>
          <p:nvPr>
            <p:ph idx="1"/>
          </p:nvPr>
        </p:nvSpPr>
        <p:spPr>
          <a:xfrm>
            <a:off x="0" y="1340768"/>
            <a:ext cx="9144000" cy="5517232"/>
          </a:xfrm>
        </p:spPr>
        <p:txBody>
          <a:bodyPr>
            <a:normAutofit fontScale="92500" lnSpcReduction="20000"/>
          </a:bodyPr>
          <a:lstStyle/>
          <a:p>
            <a:pPr marL="514350" indent="-514350">
              <a:buAutoNum type="arabicPeriod"/>
            </a:pPr>
            <a:r>
              <a:rPr lang="ru-RU" dirty="0" smtClean="0"/>
              <a:t>Главные направления развития </a:t>
            </a:r>
            <a:r>
              <a:rPr lang="ru-RU" dirty="0" smtClean="0"/>
              <a:t>СДС</a:t>
            </a:r>
            <a:endParaRPr lang="ru-RU" dirty="0" smtClean="0"/>
          </a:p>
          <a:p>
            <a:pPr marL="514350" indent="-514350">
              <a:buAutoNum type="arabicPeriod"/>
            </a:pPr>
            <a:r>
              <a:rPr lang="ru-RU" dirty="0" smtClean="0"/>
              <a:t>Основные задачи развития </a:t>
            </a:r>
            <a:r>
              <a:rPr lang="ru-RU" dirty="0" smtClean="0"/>
              <a:t>СДС</a:t>
            </a:r>
            <a:endParaRPr lang="ru-RU" dirty="0" smtClean="0"/>
          </a:p>
          <a:p>
            <a:pPr marL="514350" indent="-514350">
              <a:buAutoNum type="arabicPeriod"/>
            </a:pPr>
            <a:r>
              <a:rPr lang="ru-RU" dirty="0" smtClean="0"/>
              <a:t>Сокращение телеграфной сети</a:t>
            </a:r>
          </a:p>
          <a:p>
            <a:pPr marL="514350" indent="-514350">
              <a:buAutoNum type="arabicPeriod"/>
            </a:pPr>
            <a:r>
              <a:rPr lang="ru-RU" dirty="0" smtClean="0"/>
              <a:t>Перевод телеграфа на СПД</a:t>
            </a:r>
          </a:p>
          <a:p>
            <a:pPr marL="514350" indent="-514350">
              <a:buAutoNum type="arabicPeriod"/>
            </a:pPr>
            <a:r>
              <a:rPr lang="ru-RU" dirty="0" smtClean="0"/>
              <a:t>Расширение номенклатуры услуг</a:t>
            </a:r>
          </a:p>
          <a:p>
            <a:pPr marL="514350" indent="-514350">
              <a:buAutoNum type="arabicPeriod"/>
            </a:pPr>
            <a:r>
              <a:rPr lang="ru-RU" dirty="0" smtClean="0"/>
              <a:t>Услуги службы «</a:t>
            </a:r>
            <a:r>
              <a:rPr lang="ru-RU" dirty="0" err="1" smtClean="0"/>
              <a:t>Бюрофакс</a:t>
            </a:r>
            <a:r>
              <a:rPr lang="ru-RU" dirty="0" smtClean="0"/>
              <a:t>»</a:t>
            </a:r>
          </a:p>
          <a:p>
            <a:pPr marL="514350" indent="-514350">
              <a:buAutoNum type="arabicPeriod"/>
            </a:pPr>
            <a:r>
              <a:rPr lang="ru-RU" dirty="0" smtClean="0"/>
              <a:t>Дополнительные услуги службы «</a:t>
            </a:r>
            <a:r>
              <a:rPr lang="ru-RU" dirty="0" err="1" smtClean="0"/>
              <a:t>Комфакс</a:t>
            </a:r>
            <a:r>
              <a:rPr lang="ru-RU" dirty="0" smtClean="0"/>
              <a:t>»</a:t>
            </a:r>
          </a:p>
          <a:p>
            <a:pPr marL="514350" indent="-514350">
              <a:buAutoNum type="arabicPeriod"/>
            </a:pPr>
            <a:r>
              <a:rPr lang="ru-RU" dirty="0" smtClean="0"/>
              <a:t>Услуги службы электронной почты</a:t>
            </a:r>
          </a:p>
          <a:p>
            <a:pPr marL="514350" indent="-514350">
              <a:buAutoNum type="arabicPeriod"/>
            </a:pPr>
            <a:r>
              <a:rPr lang="ru-RU" dirty="0" smtClean="0"/>
              <a:t>Служба голосовой почты</a:t>
            </a:r>
          </a:p>
          <a:p>
            <a:pPr marL="514350" indent="-514350">
              <a:buAutoNum type="arabicPeriod"/>
            </a:pPr>
            <a:r>
              <a:rPr lang="ru-RU" dirty="0" smtClean="0"/>
              <a:t>Служба передачи данных</a:t>
            </a:r>
          </a:p>
          <a:p>
            <a:pPr marL="514350" indent="-514350">
              <a:buAutoNum type="arabicPeriod"/>
            </a:pPr>
            <a:r>
              <a:rPr lang="ru-RU" dirty="0" smtClean="0"/>
              <a:t>Единая система документальной  электросвязи</a:t>
            </a: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Заголовок 1"/>
          <p:cNvSpPr>
            <a:spLocks noGrp="1"/>
          </p:cNvSpPr>
          <p:nvPr>
            <p:ph type="title" idx="4294967295"/>
          </p:nvPr>
        </p:nvSpPr>
        <p:spPr>
          <a:xfrm>
            <a:off x="457200" y="274638"/>
            <a:ext cx="8229600" cy="1477962"/>
          </a:xfrm>
        </p:spPr>
        <p:txBody>
          <a:bodyPr/>
          <a:lstStyle/>
          <a:p>
            <a:pPr eaLnBrk="1" hangingPunct="1"/>
            <a:r>
              <a:rPr lang="ru-RU" sz="3200" b="1" smtClean="0"/>
              <a:t>ЛИТЕРАТУРА</a:t>
            </a:r>
            <a:endParaRPr lang="ru-RU" sz="3200" smtClean="0"/>
          </a:p>
        </p:txBody>
      </p:sp>
      <p:sp>
        <p:nvSpPr>
          <p:cNvPr id="3" name="Содержимое 2"/>
          <p:cNvSpPr>
            <a:spLocks noGrp="1"/>
          </p:cNvSpPr>
          <p:nvPr>
            <p:ph idx="4294967295"/>
          </p:nvPr>
        </p:nvSpPr>
        <p:spPr>
          <a:xfrm>
            <a:off x="152400" y="1447800"/>
            <a:ext cx="8839200" cy="5257800"/>
          </a:xfrm>
        </p:spPr>
        <p:txBody>
          <a:bodyPr>
            <a:normAutofit fontScale="92500" lnSpcReduction="20000"/>
          </a:bodyPr>
          <a:lstStyle/>
          <a:p>
            <a:pPr>
              <a:defRPr/>
            </a:pPr>
            <a:r>
              <a:rPr lang="ru-RU" dirty="0" smtClean="0"/>
              <a:t>1.</a:t>
            </a:r>
            <a:r>
              <a:rPr lang="ru-RU" b="1" dirty="0" smtClean="0"/>
              <a:t> </a:t>
            </a:r>
            <a:r>
              <a:rPr lang="ru-RU" dirty="0" smtClean="0"/>
              <a:t>Телекоммуникационные системы и сети: учеб. пособие для вузов и колледжей: в 3 т., Т.1.: Современные технологии/ Б. И. </a:t>
            </a:r>
            <a:r>
              <a:rPr lang="ru-RU" dirty="0" err="1" smtClean="0"/>
              <a:t>Крук</a:t>
            </a:r>
            <a:r>
              <a:rPr lang="ru-RU" dirty="0" smtClean="0"/>
              <a:t>, В. Н. </a:t>
            </a:r>
            <a:r>
              <a:rPr lang="ru-RU" dirty="0" err="1" smtClean="0"/>
              <a:t>Попантонопуло</a:t>
            </a:r>
            <a:r>
              <a:rPr lang="ru-RU" dirty="0" smtClean="0"/>
              <a:t>, В. П. Шувалов. - М. : Горячая линия - Телеком, 2005. - 647 с. : ил.</a:t>
            </a:r>
          </a:p>
          <a:p>
            <a:pPr>
              <a:defRPr/>
            </a:pPr>
            <a:r>
              <a:rPr lang="ru-RU" dirty="0" smtClean="0"/>
              <a:t>2. Проект концепции предоставления документальных услуг электросвязи. Министерство Российской Федерации по связи и информатизации 2002г.</a:t>
            </a:r>
          </a:p>
          <a:p>
            <a:pPr>
              <a:defRPr/>
            </a:pPr>
            <a:r>
              <a:rPr lang="ru-RU" dirty="0" smtClean="0"/>
              <a:t>3. Основы построения систем и сетей передачи информации: учеб. пособие для вузов/ В. В. </a:t>
            </a:r>
            <a:r>
              <a:rPr lang="ru-RU" dirty="0" err="1" smtClean="0"/>
              <a:t>Ломовицкий</a:t>
            </a:r>
            <a:r>
              <a:rPr lang="ru-RU" dirty="0" smtClean="0"/>
              <a:t>, А. И. Михайлов, К. В. </a:t>
            </a:r>
            <a:r>
              <a:rPr lang="ru-RU" dirty="0" err="1" smtClean="0"/>
              <a:t>Шестак</a:t>
            </a:r>
            <a:r>
              <a:rPr lang="ru-RU" dirty="0" smtClean="0"/>
              <a:t>/ - М. : Горячая линия – Телеком, 2005. - 382 с. </a:t>
            </a:r>
            <a:endParaRPr lang="ru-RU"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a:bodyPr>
          <a:lstStyle/>
          <a:p>
            <a:pPr marL="514350" indent="-514350"/>
            <a:r>
              <a:rPr lang="ru-RU" sz="2800" b="1" dirty="0" smtClean="0"/>
              <a:t>Главные направления развития </a:t>
            </a:r>
            <a:r>
              <a:rPr lang="ru-RU" sz="2800" b="1" dirty="0" smtClean="0"/>
              <a:t>СДС</a:t>
            </a:r>
            <a:endParaRPr lang="ru-RU" sz="2800" b="1" dirty="0" smtClean="0"/>
          </a:p>
        </p:txBody>
      </p:sp>
      <p:sp>
        <p:nvSpPr>
          <p:cNvPr id="3" name="Содержимое 2"/>
          <p:cNvSpPr>
            <a:spLocks noGrp="1"/>
          </p:cNvSpPr>
          <p:nvPr>
            <p:ph idx="1"/>
          </p:nvPr>
        </p:nvSpPr>
        <p:spPr>
          <a:xfrm>
            <a:off x="0" y="980728"/>
            <a:ext cx="9144000" cy="5877272"/>
          </a:xfrm>
        </p:spPr>
        <p:txBody>
          <a:bodyPr>
            <a:normAutofit fontScale="92500"/>
          </a:bodyPr>
          <a:lstStyle/>
          <a:p>
            <a:pPr algn="just"/>
            <a:r>
              <a:rPr lang="ru-RU" dirty="0" smtClean="0"/>
              <a:t>- поддержание функционирования существующих телеграфных сетей и служб на уровне,  </a:t>
            </a:r>
            <a:r>
              <a:rPr lang="ru-RU" dirty="0" err="1" smtClean="0"/>
              <a:t>необходи</a:t>
            </a:r>
            <a:r>
              <a:rPr lang="ru-RU" dirty="0" smtClean="0"/>
              <a:t>- </a:t>
            </a:r>
            <a:r>
              <a:rPr lang="ru-RU" dirty="0" err="1" smtClean="0"/>
              <a:t>мом</a:t>
            </a:r>
            <a:r>
              <a:rPr lang="ru-RU" dirty="0" smtClean="0"/>
              <a:t> для удовлетворения спроса на телеграфные услуги;</a:t>
            </a:r>
          </a:p>
          <a:p>
            <a:pPr algn="just"/>
            <a:r>
              <a:rPr lang="ru-RU" dirty="0" smtClean="0"/>
              <a:t>     - создание и развитие новых общероссийских служб документальной электросвязи, </a:t>
            </a:r>
            <a:r>
              <a:rPr lang="ru-RU" dirty="0" err="1" smtClean="0"/>
              <a:t>обеспечи</a:t>
            </a:r>
            <a:r>
              <a:rPr lang="ru-RU" dirty="0" smtClean="0"/>
              <a:t>- </a:t>
            </a:r>
            <a:r>
              <a:rPr lang="ru-RU" dirty="0" err="1" smtClean="0"/>
              <a:t>вающих</a:t>
            </a:r>
            <a:r>
              <a:rPr lang="ru-RU" dirty="0" smtClean="0"/>
              <a:t> существенное расширение номенклатуры и объемов предоставляемых услуг и распространение этих услуг по всей территории страны, аналогично существующим телеграфным службам;</a:t>
            </a:r>
          </a:p>
          <a:p>
            <a:r>
              <a:rPr lang="ru-RU" dirty="0" smtClean="0"/>
              <a:t>     - интеграция услуг документальной электросвязи.</a:t>
            </a:r>
          </a:p>
          <a:p>
            <a:pPr>
              <a:buNone/>
            </a:pPr>
            <a:endParaRPr lang="ru-RU"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ru-RU" sz="3200" b="1" dirty="0" smtClean="0"/>
              <a:t>Основной организационный принцип</a:t>
            </a:r>
            <a:endParaRPr lang="ru-RU" sz="3200" b="1" dirty="0"/>
          </a:p>
        </p:txBody>
      </p:sp>
      <p:sp>
        <p:nvSpPr>
          <p:cNvPr id="3" name="Содержимое 2"/>
          <p:cNvSpPr>
            <a:spLocks noGrp="1"/>
          </p:cNvSpPr>
          <p:nvPr>
            <p:ph idx="1"/>
          </p:nvPr>
        </p:nvSpPr>
        <p:spPr/>
        <p:txBody>
          <a:bodyPr>
            <a:normAutofit/>
          </a:bodyPr>
          <a:lstStyle/>
          <a:p>
            <a:pPr algn="just">
              <a:buNone/>
            </a:pPr>
            <a:r>
              <a:rPr lang="ru-RU" dirty="0" smtClean="0"/>
              <a:t>	Основным организационным принципом является сохранение единства предприятий электросвязи, в том числе сохранение и развитие принципов совместной и </a:t>
            </a:r>
            <a:r>
              <a:rPr lang="ru-RU" dirty="0" err="1" smtClean="0"/>
              <a:t>скоор</a:t>
            </a:r>
            <a:r>
              <a:rPr lang="ru-RU" dirty="0" smtClean="0"/>
              <a:t>- </a:t>
            </a:r>
            <a:r>
              <a:rPr lang="ru-RU" dirty="0" err="1" smtClean="0"/>
              <a:t>динированной</a:t>
            </a:r>
            <a:r>
              <a:rPr lang="ru-RU" dirty="0" smtClean="0"/>
              <a:t> деятельности в  области  до- </a:t>
            </a:r>
            <a:r>
              <a:rPr lang="ru-RU" dirty="0" err="1" smtClean="0"/>
              <a:t>кументальной</a:t>
            </a:r>
            <a:r>
              <a:rPr lang="ru-RU" dirty="0" smtClean="0"/>
              <a:t> электросвязи,  обеспечение функционального и технологического единства каждой из служб, как </a:t>
            </a:r>
            <a:r>
              <a:rPr lang="ru-RU" dirty="0" err="1" smtClean="0"/>
              <a:t>традицион</a:t>
            </a:r>
            <a:r>
              <a:rPr lang="ru-RU" dirty="0" smtClean="0"/>
              <a:t>- </a:t>
            </a:r>
            <a:r>
              <a:rPr lang="ru-RU" dirty="0" err="1" smtClean="0"/>
              <a:t>ных</a:t>
            </a:r>
            <a:r>
              <a:rPr lang="ru-RU" dirty="0" smtClean="0"/>
              <a:t> телеграфных, так и новых. </a:t>
            </a:r>
            <a:endParaRPr lang="ru-RU"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06090"/>
          </a:xfrm>
        </p:spPr>
        <p:txBody>
          <a:bodyPr>
            <a:normAutofit/>
          </a:bodyPr>
          <a:lstStyle/>
          <a:p>
            <a:r>
              <a:rPr lang="ru-RU" sz="3200" b="1" dirty="0" smtClean="0"/>
              <a:t>Основные задачи развития </a:t>
            </a:r>
            <a:r>
              <a:rPr lang="ru-RU" sz="3200" b="1" dirty="0" smtClean="0"/>
              <a:t>СДС</a:t>
            </a:r>
            <a:endParaRPr lang="ru-RU" sz="3200" b="1" dirty="0"/>
          </a:p>
        </p:txBody>
      </p:sp>
      <p:sp>
        <p:nvSpPr>
          <p:cNvPr id="3" name="Содержимое 2"/>
          <p:cNvSpPr>
            <a:spLocks noGrp="1"/>
          </p:cNvSpPr>
          <p:nvPr>
            <p:ph idx="1"/>
          </p:nvPr>
        </p:nvSpPr>
        <p:spPr>
          <a:xfrm>
            <a:off x="0" y="1052736"/>
            <a:ext cx="9144000" cy="5805264"/>
          </a:xfrm>
        </p:spPr>
        <p:txBody>
          <a:bodyPr>
            <a:normAutofit/>
          </a:bodyPr>
          <a:lstStyle/>
          <a:p>
            <a:pPr algn="just"/>
            <a:r>
              <a:rPr lang="ru-RU" dirty="0" smtClean="0"/>
              <a:t> - оптимизация структуры сети транзитных цент- ров коммутации сообщений;</a:t>
            </a:r>
          </a:p>
          <a:p>
            <a:pPr algn="just"/>
            <a:r>
              <a:rPr lang="ru-RU" dirty="0" smtClean="0"/>
              <a:t>     - объединение сетей абонентского </a:t>
            </a:r>
            <a:r>
              <a:rPr lang="ru-RU" dirty="0" err="1" smtClean="0"/>
              <a:t>телегра</a:t>
            </a:r>
            <a:r>
              <a:rPr lang="ru-RU" dirty="0" smtClean="0"/>
              <a:t>- </a:t>
            </a:r>
            <a:r>
              <a:rPr lang="ru-RU" dirty="0" err="1" smtClean="0"/>
              <a:t>фирования</a:t>
            </a:r>
            <a:r>
              <a:rPr lang="ru-RU" dirty="0" smtClean="0"/>
              <a:t> АТ-50 и Телекс развить службу Телекс, наиболее рентабельную из основных телеграф- </a:t>
            </a:r>
            <a:r>
              <a:rPr lang="ru-RU" dirty="0" err="1" smtClean="0"/>
              <a:t>ных</a:t>
            </a:r>
            <a:r>
              <a:rPr lang="ru-RU" dirty="0" smtClean="0"/>
              <a:t> служб;</a:t>
            </a:r>
          </a:p>
          <a:p>
            <a:pPr algn="just"/>
            <a:r>
              <a:rPr lang="ru-RU" dirty="0" smtClean="0"/>
              <a:t>     - использование сетей передачи данных в качестве транспортной среды в телеграфных сетях;</a:t>
            </a:r>
          </a:p>
          <a:p>
            <a:pPr algn="just"/>
            <a:r>
              <a:rPr lang="ru-RU" dirty="0" smtClean="0"/>
              <a:t>     - частичная модернизация и  замена комму- </a:t>
            </a:r>
            <a:r>
              <a:rPr lang="ru-RU" dirty="0" err="1" smtClean="0"/>
              <a:t>тационного</a:t>
            </a:r>
            <a:r>
              <a:rPr lang="ru-RU" dirty="0" smtClean="0"/>
              <a:t> оборудования телеграфных сетей.</a:t>
            </a:r>
            <a:endParaRPr lang="ru-RU"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a:bodyPr>
          <a:lstStyle/>
          <a:p>
            <a:r>
              <a:rPr lang="ru-RU" sz="2800" b="1" dirty="0" smtClean="0"/>
              <a:t>Сокращение телеграфной сети</a:t>
            </a:r>
            <a:endParaRPr lang="ru-RU" sz="2800" b="1" dirty="0"/>
          </a:p>
        </p:txBody>
      </p:sp>
      <p:sp>
        <p:nvSpPr>
          <p:cNvPr id="3" name="Содержимое 2"/>
          <p:cNvSpPr>
            <a:spLocks noGrp="1"/>
          </p:cNvSpPr>
          <p:nvPr>
            <p:ph idx="1"/>
          </p:nvPr>
        </p:nvSpPr>
        <p:spPr>
          <a:xfrm>
            <a:off x="0" y="1052736"/>
            <a:ext cx="9144000" cy="5805264"/>
          </a:xfrm>
        </p:spPr>
        <p:txBody>
          <a:bodyPr>
            <a:normAutofit fontScale="85000" lnSpcReduction="20000"/>
          </a:bodyPr>
          <a:lstStyle/>
          <a:p>
            <a:pPr algn="just">
              <a:buNone/>
            </a:pPr>
            <a:r>
              <a:rPr lang="ru-RU" dirty="0" smtClean="0"/>
              <a:t>	В результате существенного уменьшения телеграфного обмена значительная  часть производительности транзитных центров коммутации сообщений телеграфной сети общего пользования становится неиспользуемой, что влечет возрастание  удельных затрат на транзит каждой телеграммы. Для сокращения этих затрат необходимо по мере снижения телеграфного трафика пересматривать структуру сети центров коммутации сообщений в целях ее оптимизации путем уменьшения количества центров и сокращения общего числа каналов между ними. При этом очередность исключения транзитных центров  из сети должна определяться с учетом степени износа оборудования существующих транзитных центров и возможности сохранения обходных направлений, в том числе за счет использования на магистральных направлениях сетей передачи данных.</a:t>
            </a:r>
            <a:endParaRPr lang="ru-RU"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a:bodyPr>
          <a:lstStyle/>
          <a:p>
            <a:r>
              <a:rPr lang="ru-RU" sz="2800" b="1" dirty="0" smtClean="0"/>
              <a:t>Перевод телеграфа на СПД</a:t>
            </a:r>
            <a:endParaRPr lang="ru-RU" sz="2800" b="1" dirty="0"/>
          </a:p>
        </p:txBody>
      </p:sp>
      <p:sp>
        <p:nvSpPr>
          <p:cNvPr id="3" name="Содержимое 2"/>
          <p:cNvSpPr>
            <a:spLocks noGrp="1"/>
          </p:cNvSpPr>
          <p:nvPr>
            <p:ph idx="1"/>
          </p:nvPr>
        </p:nvSpPr>
        <p:spPr>
          <a:xfrm>
            <a:off x="0" y="980728"/>
            <a:ext cx="9144000" cy="5877272"/>
          </a:xfrm>
        </p:spPr>
        <p:txBody>
          <a:bodyPr>
            <a:normAutofit fontScale="70000" lnSpcReduction="20000"/>
          </a:bodyPr>
          <a:lstStyle/>
          <a:p>
            <a:pPr algn="just"/>
            <a:r>
              <a:rPr lang="ru-RU" dirty="0" smtClean="0"/>
              <a:t>Обязательным условием  использования  сетей  передачи  данных   в качестве  транспортной среды является сохранение телеграфных служб,  в том  числе  сохранение  условий  предоставления  телеграфных  услуг  и требований со стороны служб к телеграфному терминальному оборудованию. </a:t>
            </a:r>
          </a:p>
          <a:p>
            <a:pPr algn="just"/>
            <a:r>
              <a:rPr lang="ru-RU" dirty="0" smtClean="0"/>
              <a:t>     Для перевода телеграфной нагрузки на сети передачи данных необходимо модернизировать существующие  ЦКС (не запланированные для исключения из сети), дооборудовать их соответствующими  устройствами сопряжения по стыку      X.25   (шлюзами,     телеграфными сборщиками-разборщиками пакетов).</a:t>
            </a:r>
          </a:p>
          <a:p>
            <a:pPr algn="just"/>
            <a:r>
              <a:rPr lang="ru-RU" dirty="0" smtClean="0"/>
              <a:t>Часть коммутационного оборудования существующих телеграфных сетей еще не исчерпала своего срока службы и может выполнять свои функции  в течение  ряда  лет.  В  связи  с  этим  замена  оборудования  на более современное,  обеспечивающее аналогичные функции,  но  не  расширяющее потребительские возможности служб, не будет носить глобальный характер и целесообразна только  в  обоснованных  случаях.  Решения  по  замене оборудования  должны быть в каждом конкретном случае увязаны с планами оптимизации структуры телеграфных сетей.  В качестве оборудования  для замены   может   использоваться   ряд  новых  коммутационных  средств, сертифицированных для применения на телеграфных сетях России. </a:t>
            </a:r>
          </a:p>
          <a:p>
            <a:pPr>
              <a:buNone/>
            </a:pPr>
            <a:endParaRPr lang="ru-RU"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a:bodyPr>
          <a:lstStyle/>
          <a:p>
            <a:pPr marL="514350" indent="-514350"/>
            <a:r>
              <a:rPr lang="ru-RU" sz="2800" b="1" dirty="0" smtClean="0"/>
              <a:t>Расширение номенклатуры услуг</a:t>
            </a:r>
          </a:p>
        </p:txBody>
      </p:sp>
      <p:sp>
        <p:nvSpPr>
          <p:cNvPr id="3" name="Содержимое 2"/>
          <p:cNvSpPr>
            <a:spLocks noGrp="1"/>
          </p:cNvSpPr>
          <p:nvPr>
            <p:ph idx="1"/>
          </p:nvPr>
        </p:nvSpPr>
        <p:spPr>
          <a:xfrm>
            <a:off x="0" y="980728"/>
            <a:ext cx="9144000" cy="5877272"/>
          </a:xfrm>
        </p:spPr>
        <p:txBody>
          <a:bodyPr>
            <a:noAutofit/>
          </a:bodyPr>
          <a:lstStyle/>
          <a:p>
            <a:pPr algn="just"/>
            <a:r>
              <a:rPr lang="ru-RU" sz="2300" dirty="0" smtClean="0"/>
              <a:t>В технологическом плане расширение  номенклатуры  </a:t>
            </a:r>
            <a:r>
              <a:rPr lang="ru-RU" sz="2300" dirty="0" err="1" smtClean="0"/>
              <a:t>предостав</a:t>
            </a:r>
            <a:r>
              <a:rPr lang="ru-RU" sz="2300" dirty="0" smtClean="0"/>
              <a:t>- </a:t>
            </a:r>
            <a:r>
              <a:rPr lang="ru-RU" sz="2300" dirty="0" err="1" smtClean="0"/>
              <a:t>ляемых</a:t>
            </a:r>
            <a:r>
              <a:rPr lang="ru-RU" sz="2300" dirty="0" smtClean="0"/>
              <a:t> услуг должно осуществляться,  в первую очередь,  за счет современных и пользующихся все  возрастающим  спросом  услуг  </a:t>
            </a:r>
            <a:r>
              <a:rPr lang="ru-RU" sz="2300" dirty="0" err="1" smtClean="0"/>
              <a:t>телематических</a:t>
            </a:r>
            <a:r>
              <a:rPr lang="ru-RU" sz="2300" dirty="0" smtClean="0"/>
              <a:t>  служб: факсимильная   связь,   электронная  почта,  доступ  к  информационным ресурсам,  а также услуг  такой  </a:t>
            </a:r>
            <a:r>
              <a:rPr lang="ru-RU" sz="2300" dirty="0" err="1" smtClean="0"/>
              <a:t>телема</a:t>
            </a:r>
            <a:r>
              <a:rPr lang="ru-RU" sz="2300" dirty="0" smtClean="0"/>
              <a:t>- </a:t>
            </a:r>
            <a:r>
              <a:rPr lang="ru-RU" sz="2300" dirty="0" err="1" smtClean="0"/>
              <a:t>тической</a:t>
            </a:r>
            <a:r>
              <a:rPr lang="ru-RU" sz="2300" dirty="0" smtClean="0"/>
              <a:t>  службы  как  передача голосовых сообщений (голосовая почта).</a:t>
            </a:r>
          </a:p>
          <a:p>
            <a:pPr algn="just"/>
            <a:r>
              <a:rPr lang="ru-RU" sz="2300" dirty="0" smtClean="0"/>
              <a:t>По принципам предоставления услуг организация новых служб  дол- </a:t>
            </a:r>
            <a:r>
              <a:rPr lang="ru-RU" sz="2300" dirty="0" err="1" smtClean="0"/>
              <a:t>жна</a:t>
            </a:r>
            <a:r>
              <a:rPr lang="ru-RU" sz="2300" dirty="0" smtClean="0"/>
              <a:t> осуществляться  по  двум,  традиционным  для  телеграфной  </a:t>
            </a:r>
            <a:r>
              <a:rPr lang="ru-RU" sz="2300" dirty="0" err="1" smtClean="0"/>
              <a:t>подъотрасли</a:t>
            </a:r>
            <a:r>
              <a:rPr lang="ru-RU" sz="2300" dirty="0" smtClean="0"/>
              <a:t>, направлениям:  клиентские  службы,   аналогично   те- </a:t>
            </a:r>
            <a:r>
              <a:rPr lang="ru-RU" sz="2300" dirty="0" err="1" smtClean="0"/>
              <a:t>леграфной</a:t>
            </a:r>
            <a:r>
              <a:rPr lang="ru-RU" sz="2300" dirty="0" smtClean="0"/>
              <a:t>   службе "Телеграмма",  и  абонентские  службы,  </a:t>
            </a:r>
            <a:r>
              <a:rPr lang="ru-RU" sz="2300" dirty="0" err="1" smtClean="0"/>
              <a:t>анало</a:t>
            </a:r>
            <a:r>
              <a:rPr lang="ru-RU" sz="2300" dirty="0" smtClean="0"/>
              <a:t> -</a:t>
            </a:r>
            <a:r>
              <a:rPr lang="ru-RU" sz="2300" dirty="0" err="1" smtClean="0"/>
              <a:t>гично</a:t>
            </a:r>
            <a:r>
              <a:rPr lang="ru-RU" sz="2300" dirty="0" smtClean="0"/>
              <a:t> телеграфным службам абонентского телеграфирования. Но -вые клиентские  службы  должны  обеспечивать преемственность по отношению к службе "Телеграмма" в части обеспечения переда -</a:t>
            </a:r>
            <a:r>
              <a:rPr lang="ru-RU" sz="2300" dirty="0" err="1" smtClean="0"/>
              <a:t>чи</a:t>
            </a:r>
            <a:r>
              <a:rPr lang="ru-RU" sz="2300" dirty="0" smtClean="0"/>
              <a:t> сообщений различных   категорий   срочности   и   приоритетов,   в   том   числе </a:t>
            </a:r>
            <a:r>
              <a:rPr lang="ru-RU" sz="2300" dirty="0" err="1" smtClean="0"/>
              <a:t>внекатегорийных</a:t>
            </a:r>
            <a:r>
              <a:rPr lang="ru-RU" sz="2300" dirty="0" smtClean="0"/>
              <a:t> и правительственных сообщений.</a:t>
            </a:r>
          </a:p>
          <a:p>
            <a:pPr algn="just">
              <a:buNone/>
            </a:pPr>
            <a:endParaRPr lang="ru-RU" sz="2300"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a:bodyPr>
          <a:lstStyle/>
          <a:p>
            <a:pPr marL="514350" indent="-514350"/>
            <a:r>
              <a:rPr lang="ru-RU" sz="2800" b="1" dirty="0" smtClean="0"/>
              <a:t>Услуги службы «</a:t>
            </a:r>
            <a:r>
              <a:rPr lang="ru-RU" sz="2800" b="1" dirty="0" err="1" smtClean="0"/>
              <a:t>Бюрофакс</a:t>
            </a:r>
            <a:r>
              <a:rPr lang="ru-RU" sz="2800" b="1" dirty="0" smtClean="0"/>
              <a:t>»</a:t>
            </a:r>
          </a:p>
        </p:txBody>
      </p:sp>
      <p:sp>
        <p:nvSpPr>
          <p:cNvPr id="3" name="Содержимое 2"/>
          <p:cNvSpPr>
            <a:spLocks noGrp="1"/>
          </p:cNvSpPr>
          <p:nvPr>
            <p:ph idx="1"/>
          </p:nvPr>
        </p:nvSpPr>
        <p:spPr>
          <a:xfrm>
            <a:off x="0" y="980728"/>
            <a:ext cx="9144000" cy="5877272"/>
          </a:xfrm>
        </p:spPr>
        <p:txBody>
          <a:bodyPr>
            <a:normAutofit fontScale="77500" lnSpcReduction="20000"/>
          </a:bodyPr>
          <a:lstStyle/>
          <a:p>
            <a:r>
              <a:rPr lang="ru-RU" dirty="0" smtClean="0"/>
              <a:t> - подача  документа  для   отправки   через   операционное   окно передающего отделения связи;</a:t>
            </a:r>
          </a:p>
          <a:p>
            <a:r>
              <a:rPr lang="ru-RU" dirty="0" smtClean="0"/>
              <a:t>     - подача документа с факсимильной установки отправителя;</a:t>
            </a:r>
          </a:p>
          <a:p>
            <a:r>
              <a:rPr lang="ru-RU" dirty="0" smtClean="0"/>
              <a:t>     - доставка    факсимильного   сообщения   адресату   (получателю) доставщиком;</a:t>
            </a:r>
          </a:p>
          <a:p>
            <a:r>
              <a:rPr lang="ru-RU" dirty="0" smtClean="0"/>
              <a:t>     - доставка  факсимильного  сообщения  средствами  электросвязи на факсимильную установку получателя;</a:t>
            </a:r>
          </a:p>
          <a:p>
            <a:r>
              <a:rPr lang="ru-RU" dirty="0" smtClean="0"/>
              <a:t>     - доставка факсимильного сообщения средствами почты;</a:t>
            </a:r>
          </a:p>
          <a:p>
            <a:r>
              <a:rPr lang="ru-RU" dirty="0" smtClean="0"/>
              <a:t>     - выдача факсимильного сообщения получателю без  предварительного уведомления (до востребования);</a:t>
            </a:r>
          </a:p>
          <a:p>
            <a:r>
              <a:rPr lang="ru-RU" dirty="0" smtClean="0"/>
              <a:t>     - выдача факсимильного сообщения получателю  по  предварительному уведомлению,   переданному   средствами  почты  или  электросвязи  (по телефону, на абонентскую установку АТ/Телекс);</a:t>
            </a:r>
          </a:p>
          <a:p>
            <a:r>
              <a:rPr lang="ru-RU" dirty="0" smtClean="0"/>
              <a:t>     - различные категории срочности передачи и доставки сообщений.</a:t>
            </a:r>
            <a:endParaRPr lang="ru-RU"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fontScale="90000"/>
          </a:bodyPr>
          <a:lstStyle/>
          <a:p>
            <a:r>
              <a:rPr lang="ru-RU" sz="2800" dirty="0" smtClean="0"/>
              <a:t/>
            </a:r>
            <a:br>
              <a:rPr lang="ru-RU" sz="2800" dirty="0" smtClean="0"/>
            </a:br>
            <a:r>
              <a:rPr lang="ru-RU" sz="2800" b="1" dirty="0" smtClean="0"/>
              <a:t>Дополнительные услуги службы «</a:t>
            </a:r>
            <a:r>
              <a:rPr lang="ru-RU" sz="2800" b="1" dirty="0" err="1" smtClean="0"/>
              <a:t>Комфакс</a:t>
            </a:r>
            <a:r>
              <a:rPr lang="ru-RU" sz="2800" b="1" dirty="0" smtClean="0"/>
              <a:t>»</a:t>
            </a:r>
            <a:br>
              <a:rPr lang="ru-RU" sz="2800" b="1" dirty="0" smtClean="0"/>
            </a:br>
            <a:endParaRPr lang="ru-RU" sz="2800" b="1" dirty="0"/>
          </a:p>
        </p:txBody>
      </p:sp>
      <p:sp>
        <p:nvSpPr>
          <p:cNvPr id="3" name="Содержимое 2"/>
          <p:cNvSpPr>
            <a:spLocks noGrp="1"/>
          </p:cNvSpPr>
          <p:nvPr>
            <p:ph idx="1"/>
          </p:nvPr>
        </p:nvSpPr>
        <p:spPr>
          <a:xfrm>
            <a:off x="0" y="908720"/>
            <a:ext cx="9144000" cy="5949280"/>
          </a:xfrm>
        </p:spPr>
        <p:txBody>
          <a:bodyPr>
            <a:normAutofit lnSpcReduction="10000"/>
          </a:bodyPr>
          <a:lstStyle/>
          <a:p>
            <a:r>
              <a:rPr lang="ru-RU" dirty="0" smtClean="0"/>
              <a:t> - передача сообщений в заранее назначенное время;</a:t>
            </a:r>
          </a:p>
          <a:p>
            <a:r>
              <a:rPr lang="ru-RU" dirty="0" smtClean="0"/>
              <a:t>     - многоадресная и циркулярная передача;</a:t>
            </a:r>
          </a:p>
          <a:p>
            <a:r>
              <a:rPr lang="ru-RU" dirty="0" smtClean="0"/>
              <a:t>     - автоматический сброс сообщений на терминал получателя;</a:t>
            </a:r>
          </a:p>
          <a:p>
            <a:r>
              <a:rPr lang="ru-RU" dirty="0" smtClean="0"/>
              <a:t>     - получение сообщений в заранее определенный интервал времени;</a:t>
            </a:r>
          </a:p>
          <a:p>
            <a:r>
              <a:rPr lang="ru-RU" dirty="0" smtClean="0"/>
              <a:t>     - организация абонентских факсимильных почтовых ящиков;</a:t>
            </a:r>
          </a:p>
          <a:p>
            <a:r>
              <a:rPr lang="ru-RU" dirty="0" smtClean="0"/>
              <a:t>     - уведомление  о  приеме  для  обработки  и  о доставке сообщения адресату;</a:t>
            </a:r>
          </a:p>
          <a:p>
            <a:r>
              <a:rPr lang="ru-RU" dirty="0" smtClean="0"/>
              <a:t>-  повторная передача.</a:t>
            </a:r>
            <a:endParaRPr lang="ru-RU"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562074"/>
          </a:xfrm>
        </p:spPr>
        <p:txBody>
          <a:bodyPr>
            <a:normAutofit/>
          </a:bodyPr>
          <a:lstStyle/>
          <a:p>
            <a:r>
              <a:rPr lang="ru-RU" sz="2400" b="1" dirty="0" smtClean="0"/>
              <a:t>Услуги службы электронной почты</a:t>
            </a:r>
            <a:endParaRPr lang="ru-RU" sz="2400" b="1" dirty="0"/>
          </a:p>
        </p:txBody>
      </p:sp>
      <p:sp>
        <p:nvSpPr>
          <p:cNvPr id="3" name="Содержимое 2"/>
          <p:cNvSpPr>
            <a:spLocks noGrp="1"/>
          </p:cNvSpPr>
          <p:nvPr>
            <p:ph idx="1"/>
          </p:nvPr>
        </p:nvSpPr>
        <p:spPr>
          <a:xfrm>
            <a:off x="0" y="980728"/>
            <a:ext cx="9144000" cy="5877272"/>
          </a:xfrm>
        </p:spPr>
        <p:txBody>
          <a:bodyPr>
            <a:normAutofit fontScale="85000" lnSpcReduction="10000"/>
          </a:bodyPr>
          <a:lstStyle/>
          <a:p>
            <a:r>
              <a:rPr lang="ru-RU" dirty="0" smtClean="0"/>
              <a:t>Служба электронной   почты   осуществляет  передачу  сообщений  с промежуточным хранением и обеспечивает  широкий  набор  услуг,  в  том числе:</a:t>
            </a:r>
          </a:p>
          <a:p>
            <a:r>
              <a:rPr lang="ru-RU" dirty="0" smtClean="0"/>
              <a:t>     - подготовку, редактирование и обработку документов;</a:t>
            </a:r>
          </a:p>
          <a:p>
            <a:r>
              <a:rPr lang="ru-RU" dirty="0" smtClean="0"/>
              <a:t>     - возможность   автоматизации   делопроизводства,   связанного  с отправляемой и получаемой корреспонденцией;</a:t>
            </a:r>
          </a:p>
          <a:p>
            <a:r>
              <a:rPr lang="ru-RU" dirty="0" smtClean="0"/>
              <a:t>     - передачу и прием как тестовых, так и графических документов;</a:t>
            </a:r>
          </a:p>
          <a:p>
            <a:r>
              <a:rPr lang="ru-RU" dirty="0" smtClean="0"/>
              <a:t>     - многоадресную и циркулярную передачу;</a:t>
            </a:r>
          </a:p>
          <a:p>
            <a:r>
              <a:rPr lang="ru-RU" dirty="0" smtClean="0"/>
              <a:t>     - организацию абонентских электронных почтовых ящиков;</a:t>
            </a:r>
          </a:p>
          <a:p>
            <a:r>
              <a:rPr lang="ru-RU" dirty="0" smtClean="0"/>
              <a:t>     - уведомление о приеме  для  обработки  и  о  доставке  сообщения адресату.</a:t>
            </a:r>
          </a:p>
          <a:p>
            <a:pPr>
              <a:buNone/>
            </a:pPr>
            <a:endParaRPr lang="ru-RU"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06090"/>
          </a:xfrm>
        </p:spPr>
        <p:txBody>
          <a:bodyPr>
            <a:normAutofit/>
          </a:bodyPr>
          <a:lstStyle/>
          <a:p>
            <a:r>
              <a:rPr lang="ru-RU" sz="3200" b="1" dirty="0" smtClean="0"/>
              <a:t>Служба голосовой почты</a:t>
            </a:r>
            <a:endParaRPr lang="ru-RU" sz="3200" b="1" dirty="0"/>
          </a:p>
        </p:txBody>
      </p:sp>
      <p:sp>
        <p:nvSpPr>
          <p:cNvPr id="3" name="Содержимое 2"/>
          <p:cNvSpPr>
            <a:spLocks noGrp="1"/>
          </p:cNvSpPr>
          <p:nvPr>
            <p:ph idx="1"/>
          </p:nvPr>
        </p:nvSpPr>
        <p:spPr>
          <a:xfrm>
            <a:off x="0" y="1052736"/>
            <a:ext cx="9144000" cy="5805264"/>
          </a:xfrm>
        </p:spPr>
        <p:txBody>
          <a:bodyPr>
            <a:normAutofit fontScale="85000" lnSpcReduction="10000"/>
          </a:bodyPr>
          <a:lstStyle/>
          <a:p>
            <a:pPr algn="just"/>
            <a:r>
              <a:rPr lang="ru-RU" dirty="0" smtClean="0"/>
              <a:t>Эта служба обеспечивает для обычных абонентов телефонной сети  возможность обмена голосовыми сообщениями без необходимости одновременного участия в сеансе связи отправителя и получателя сообщения.  Передача голосовых сообщений  осуществляется в режиме с промежуточным хранением сообщений в цифровом виде в электронных ящиках и по своей  технологии  близка  к абонентским службам электронной почты и </a:t>
            </a:r>
            <a:r>
              <a:rPr lang="ru-RU" dirty="0" err="1" smtClean="0"/>
              <a:t>Комфакс</a:t>
            </a:r>
            <a:r>
              <a:rPr lang="ru-RU" dirty="0" smtClean="0"/>
              <a:t>.</a:t>
            </a:r>
          </a:p>
          <a:p>
            <a:pPr algn="just"/>
            <a:r>
              <a:rPr lang="ru-RU" dirty="0" smtClean="0"/>
              <a:t>     Доступ к службе обеспечивается с  обычных  телефонных  аппаратов. Обеспечивается     возможность     передачи     голосовых    сообщений непосредственно  на  аппарат  получателя  либо  хранение  сообщений  в индивидуальных  абонентских  голосовых  электронных ящиках с передачей получателю только по его запросу.</a:t>
            </a:r>
          </a:p>
          <a:p>
            <a:pPr>
              <a:buNone/>
            </a:pPr>
            <a:endParaRPr lang="ru-RU"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normAutofit/>
          </a:bodyPr>
          <a:lstStyle/>
          <a:p>
            <a:r>
              <a:rPr lang="ru-RU" sz="3200" b="1" u="sng" dirty="0" smtClean="0"/>
              <a:t>1-й вопрос</a:t>
            </a:r>
            <a:r>
              <a:rPr lang="ru-RU" sz="3200" b="1" dirty="0" smtClean="0"/>
              <a:t>: Регистрация сигналов</a:t>
            </a:r>
            <a:endParaRPr lang="ru-RU" sz="3200" b="1" dirty="0"/>
          </a:p>
        </p:txBody>
      </p:sp>
      <p:sp>
        <p:nvSpPr>
          <p:cNvPr id="3" name="Содержимое 2"/>
          <p:cNvSpPr>
            <a:spLocks noGrp="1"/>
          </p:cNvSpPr>
          <p:nvPr>
            <p:ph idx="1"/>
          </p:nvPr>
        </p:nvSpPr>
        <p:spPr>
          <a:xfrm>
            <a:off x="0" y="1196752"/>
            <a:ext cx="9144000" cy="5661248"/>
          </a:xfrm>
        </p:spPr>
        <p:txBody>
          <a:bodyPr>
            <a:normAutofit fontScale="77500" lnSpcReduction="20000"/>
          </a:bodyPr>
          <a:lstStyle/>
          <a:p>
            <a:pPr marL="514350" indent="-514350">
              <a:buAutoNum type="arabicPeriod"/>
            </a:pPr>
            <a:r>
              <a:rPr lang="ru-RU" dirty="0" smtClean="0"/>
              <a:t>Канал постоянного тока</a:t>
            </a:r>
          </a:p>
          <a:p>
            <a:pPr marL="514350" indent="-514350">
              <a:buAutoNum type="arabicPeriod"/>
            </a:pPr>
            <a:r>
              <a:rPr lang="ru-RU" dirty="0" smtClean="0"/>
              <a:t>Понятия ЗП, ЗМ, ЗИ</a:t>
            </a:r>
          </a:p>
          <a:p>
            <a:pPr marL="514350" indent="-514350">
              <a:buAutoNum type="arabicPeriod"/>
            </a:pPr>
            <a:r>
              <a:rPr lang="ru-RU" dirty="0" smtClean="0"/>
              <a:t>Связь ЗМ и краевых искажений</a:t>
            </a:r>
          </a:p>
          <a:p>
            <a:pPr marL="514350" indent="-514350">
              <a:buAutoNum type="arabicPeriod"/>
            </a:pPr>
            <a:r>
              <a:rPr lang="ru-RU" dirty="0" smtClean="0"/>
              <a:t>Индивидуальное краевое искажение</a:t>
            </a:r>
          </a:p>
          <a:p>
            <a:pPr marL="514350" indent="-514350">
              <a:buAutoNum type="arabicPeriod"/>
            </a:pPr>
            <a:r>
              <a:rPr lang="ru-RU" dirty="0" smtClean="0"/>
              <a:t>Связь качества КПТ с КИ и дроблениями</a:t>
            </a:r>
          </a:p>
          <a:p>
            <a:pPr marL="514350" indent="-514350">
              <a:buAutoNum type="arabicPeriod"/>
            </a:pPr>
            <a:r>
              <a:rPr lang="ru-RU" dirty="0" smtClean="0"/>
              <a:t>Понятие регистрации сигнала с выхода КПТ</a:t>
            </a:r>
          </a:p>
          <a:p>
            <a:pPr marL="514350" indent="-514350">
              <a:buAutoNum type="arabicPeriod"/>
            </a:pPr>
            <a:r>
              <a:rPr lang="ru-RU" dirty="0" smtClean="0"/>
              <a:t>Регистрация методом стробирования</a:t>
            </a:r>
          </a:p>
          <a:p>
            <a:pPr marL="514350" indent="-514350">
              <a:buAutoNum type="arabicPeriod"/>
            </a:pPr>
            <a:r>
              <a:rPr lang="ru-RU" dirty="0" smtClean="0"/>
              <a:t>Регистрация интегральным методом</a:t>
            </a:r>
          </a:p>
          <a:p>
            <a:pPr marL="514350" indent="-514350">
              <a:buAutoNum type="arabicPeriod"/>
            </a:pPr>
            <a:r>
              <a:rPr lang="ru-RU" dirty="0" smtClean="0"/>
              <a:t>Помехоустойчивость методов стробирования и интегрального к краевым искажениям</a:t>
            </a:r>
          </a:p>
          <a:p>
            <a:pPr marL="514350" indent="-514350">
              <a:buAutoNum type="arabicPeriod"/>
            </a:pPr>
            <a:r>
              <a:rPr lang="ru-RU" dirty="0" smtClean="0"/>
              <a:t>Сущность много интервального метода</a:t>
            </a:r>
          </a:p>
          <a:p>
            <a:pPr marL="514350" indent="-514350">
              <a:buAutoNum type="arabicPeriod"/>
            </a:pPr>
            <a:r>
              <a:rPr lang="ru-RU" dirty="0" smtClean="0"/>
              <a:t>Регистрация с весовой функцией</a:t>
            </a:r>
          </a:p>
          <a:p>
            <a:pPr marL="514350" indent="-514350">
              <a:buAutoNum type="arabicPeriod"/>
            </a:pPr>
            <a:r>
              <a:rPr lang="ru-RU" dirty="0" smtClean="0"/>
              <a:t>Старт-стопные искажения</a:t>
            </a:r>
          </a:p>
          <a:p>
            <a:pPr marL="514350" indent="-514350">
              <a:buAutoNum type="arabicPeriod"/>
            </a:pPr>
            <a:r>
              <a:rPr lang="ru-RU" dirty="0" smtClean="0"/>
              <a:t>Корреляционный приём</a:t>
            </a:r>
          </a:p>
          <a:p>
            <a:pPr marL="514350" indent="-514350">
              <a:buAutoNum type="arabicPeriod"/>
            </a:pPr>
            <a:r>
              <a:rPr lang="ru-RU" dirty="0" smtClean="0"/>
              <a:t>Согласованная фильтрация</a:t>
            </a:r>
            <a:endParaRPr lang="ru-RU"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normAutofit/>
          </a:bodyPr>
          <a:lstStyle/>
          <a:p>
            <a:r>
              <a:rPr lang="ru-RU" sz="3200" b="1" dirty="0" smtClean="0"/>
              <a:t>Служба передачи данных</a:t>
            </a:r>
            <a:endParaRPr lang="ru-RU" sz="3200" b="1" dirty="0"/>
          </a:p>
        </p:txBody>
      </p:sp>
      <p:sp>
        <p:nvSpPr>
          <p:cNvPr id="3" name="Содержимое 2"/>
          <p:cNvSpPr>
            <a:spLocks noGrp="1"/>
          </p:cNvSpPr>
          <p:nvPr>
            <p:ph idx="1"/>
          </p:nvPr>
        </p:nvSpPr>
        <p:spPr>
          <a:xfrm>
            <a:off x="0" y="1124744"/>
            <a:ext cx="9144000" cy="5733256"/>
          </a:xfrm>
        </p:spPr>
        <p:txBody>
          <a:bodyPr/>
          <a:lstStyle/>
          <a:p>
            <a:pPr algn="just">
              <a:buNone/>
            </a:pPr>
            <a:r>
              <a:rPr lang="ru-RU" dirty="0" smtClean="0"/>
              <a:t>	Эта служба обеспечит возможность организации  транспортной  среды между вычислительными средствами и информационными системами различных потребителей.   Кроме   </a:t>
            </a:r>
            <a:r>
              <a:rPr lang="ru-RU" dirty="0" err="1" smtClean="0"/>
              <a:t>использова</a:t>
            </a:r>
            <a:r>
              <a:rPr lang="ru-RU" dirty="0" smtClean="0"/>
              <a:t>- </a:t>
            </a:r>
            <a:r>
              <a:rPr lang="ru-RU" dirty="0" err="1" smtClean="0"/>
              <a:t>ния</a:t>
            </a:r>
            <a:r>
              <a:rPr lang="ru-RU" dirty="0" smtClean="0"/>
              <a:t>   службы   непосредственно   для </a:t>
            </a:r>
            <a:r>
              <a:rPr lang="ru-RU" dirty="0" err="1" smtClean="0"/>
              <a:t>предостав</a:t>
            </a:r>
            <a:r>
              <a:rPr lang="ru-RU" dirty="0" smtClean="0"/>
              <a:t>- </a:t>
            </a:r>
            <a:r>
              <a:rPr lang="ru-RU" dirty="0" err="1" smtClean="0"/>
              <a:t>ления</a:t>
            </a:r>
            <a:r>
              <a:rPr lang="ru-RU" dirty="0" smtClean="0"/>
              <a:t>  услуг  потребителям  важнейшим  её  </a:t>
            </a:r>
            <a:r>
              <a:rPr lang="ru-RU" dirty="0" err="1" smtClean="0"/>
              <a:t>наз</a:t>
            </a:r>
            <a:r>
              <a:rPr lang="ru-RU" dirty="0" smtClean="0"/>
              <a:t>- </a:t>
            </a:r>
            <a:r>
              <a:rPr lang="ru-RU" dirty="0" err="1" smtClean="0"/>
              <a:t>начением</a:t>
            </a:r>
            <a:r>
              <a:rPr lang="ru-RU" dirty="0" smtClean="0"/>
              <a:t> станет использование в качестве  </a:t>
            </a:r>
            <a:r>
              <a:rPr lang="ru-RU" dirty="0" err="1" smtClean="0"/>
              <a:t>еди</a:t>
            </a:r>
            <a:r>
              <a:rPr lang="ru-RU" dirty="0" smtClean="0"/>
              <a:t> -ной  транспортной  среды  как  для  новых служб,  создаваемых  предприятиями </a:t>
            </a:r>
            <a:r>
              <a:rPr lang="ru-RU" dirty="0" err="1" smtClean="0"/>
              <a:t>подъотрасли</a:t>
            </a:r>
            <a:r>
              <a:rPr lang="ru-RU" dirty="0" smtClean="0"/>
              <a:t>,  так и для существующих телеграфных служб.</a:t>
            </a:r>
          </a:p>
          <a:p>
            <a:pPr>
              <a:buNone/>
            </a:pPr>
            <a:endParaRPr lang="ru-RU"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a:bodyPr>
          <a:lstStyle/>
          <a:p>
            <a:r>
              <a:rPr lang="ru-RU" sz="2800" b="1" dirty="0" smtClean="0"/>
              <a:t>Единая система документальной электросвязи</a:t>
            </a:r>
            <a:endParaRPr lang="ru-RU" sz="2800" b="1" dirty="0"/>
          </a:p>
        </p:txBody>
      </p:sp>
      <p:sp>
        <p:nvSpPr>
          <p:cNvPr id="3" name="Содержимое 2"/>
          <p:cNvSpPr>
            <a:spLocks noGrp="1"/>
          </p:cNvSpPr>
          <p:nvPr>
            <p:ph idx="1"/>
          </p:nvPr>
        </p:nvSpPr>
        <p:spPr>
          <a:xfrm>
            <a:off x="0" y="1052736"/>
            <a:ext cx="9144000" cy="5805264"/>
          </a:xfrm>
        </p:spPr>
        <p:txBody>
          <a:bodyPr>
            <a:normAutofit fontScale="77500" lnSpcReduction="20000"/>
          </a:bodyPr>
          <a:lstStyle/>
          <a:p>
            <a:pPr algn="just"/>
            <a:r>
              <a:rPr lang="ru-RU" b="1" dirty="0" smtClean="0"/>
              <a:t>Создание  и развитие новых служб документальной электросвязи и интеграция услуг  являются  основой  создания  на  базе  предприятий электросвязи, являющихся операторами телеграфной связи, единой системы документальной электросвязи общего пользования.</a:t>
            </a:r>
            <a:endParaRPr lang="ru-RU" dirty="0" smtClean="0"/>
          </a:p>
          <a:p>
            <a:pPr algn="just"/>
            <a:r>
              <a:rPr lang="ru-RU" dirty="0" smtClean="0"/>
              <a:t>     Единая система   документальной   электросвязи   (ЕСДЭС)   должна обеспечивать  на  всей  территории  России   предоставление   широкого комплекса   услуг  документальной  электросвязи  для  любых  категорий потребителей, юридических и физических лиц, которые в них нуждаются, и в  определенной  степени  будет нивелировать ограничения,  связанные с разнотипностью используемого терминального оборудования.  ЕСДЭС должна быть  организована  как  совокупность существующих телеграфных и вновь создаваемых </a:t>
            </a:r>
            <a:r>
              <a:rPr lang="ru-RU" dirty="0" err="1" smtClean="0"/>
              <a:t>телематических</a:t>
            </a:r>
            <a:r>
              <a:rPr lang="ru-RU" dirty="0" smtClean="0"/>
              <a:t> служб,  объединенных на  основе  интеграции услуг.</a:t>
            </a:r>
            <a:endParaRPr lang="ru-RU"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normAutofit/>
          </a:bodyPr>
          <a:lstStyle/>
          <a:p>
            <a:pPr marL="514350" indent="-514350"/>
            <a:r>
              <a:rPr lang="ru-RU" sz="3200" b="1" dirty="0" smtClean="0"/>
              <a:t>Канал постоянного тока</a:t>
            </a:r>
          </a:p>
        </p:txBody>
      </p:sp>
      <p:sp>
        <p:nvSpPr>
          <p:cNvPr id="3" name="Содержимое 2"/>
          <p:cNvSpPr>
            <a:spLocks noGrp="1"/>
          </p:cNvSpPr>
          <p:nvPr>
            <p:ph idx="1"/>
          </p:nvPr>
        </p:nvSpPr>
        <p:spPr>
          <a:xfrm>
            <a:off x="0" y="1124744"/>
            <a:ext cx="9144000" cy="5733256"/>
          </a:xfrm>
        </p:spPr>
        <p:txBody>
          <a:bodyPr>
            <a:normAutofit lnSpcReduction="10000"/>
          </a:bodyPr>
          <a:lstStyle/>
          <a:p>
            <a:pPr algn="just">
              <a:buNone/>
            </a:pPr>
            <a:r>
              <a:rPr lang="ru-RU" dirty="0" smtClean="0"/>
              <a:t>	В системе ПДС иногда выделяют дискретный канал непрерывного времени. Если на выходе дискретного (или строго дискретного) канала имеем сигнал, являющийся дискретной функцией дискретного времени, то на выходе дискретного канала непрерывного времени сигнал является дискретной функцией непрерывного времени. Часто дискретный канал непрерывного времени называют каналом постоянного тока (КПТ), так как на его выходе сигналы имеют форму импульсов постоянного тока (ИПТ).</a:t>
            </a:r>
            <a:endParaRPr lang="ru-RU"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282154"/>
          </a:xfrm>
        </p:spPr>
        <p:txBody>
          <a:bodyPr>
            <a:normAutofit fontScale="90000"/>
          </a:bodyPr>
          <a:lstStyle/>
          <a:p>
            <a:r>
              <a:rPr lang="ru-RU" sz="3200" dirty="0" smtClean="0"/>
              <a:t/>
            </a:r>
            <a:br>
              <a:rPr lang="ru-RU" sz="3200" dirty="0" smtClean="0"/>
            </a:br>
            <a:r>
              <a:rPr lang="ru-RU" sz="3200" b="1" dirty="0" smtClean="0"/>
              <a:t>Понятия ЗП, ЗМ, ЗИ</a:t>
            </a:r>
            <a:br>
              <a:rPr lang="ru-RU" sz="3200" b="1" dirty="0" smtClean="0"/>
            </a:br>
            <a:endParaRPr lang="ru-RU" sz="3200" b="1" dirty="0"/>
          </a:p>
        </p:txBody>
      </p:sp>
      <p:sp>
        <p:nvSpPr>
          <p:cNvPr id="3" name="Содержимое 2"/>
          <p:cNvSpPr>
            <a:spLocks noGrp="1"/>
          </p:cNvSpPr>
          <p:nvPr>
            <p:ph idx="1"/>
          </p:nvPr>
        </p:nvSpPr>
        <p:spPr>
          <a:xfrm>
            <a:off x="0" y="1484784"/>
            <a:ext cx="9144000" cy="5373216"/>
          </a:xfrm>
        </p:spPr>
        <p:txBody>
          <a:bodyPr/>
          <a:lstStyle/>
          <a:p>
            <a:pPr algn="just">
              <a:buNone/>
            </a:pPr>
            <a:r>
              <a:rPr lang="ru-RU" dirty="0" smtClean="0"/>
              <a:t>	Пусть на вход канала постоянного тока поступает последовательность прямоугольных импульсов длительностью </a:t>
            </a:r>
            <a:r>
              <a:rPr lang="ru-RU" dirty="0" err="1" smtClean="0"/>
              <a:t>τ</a:t>
            </a:r>
            <a:r>
              <a:rPr lang="ru-RU" sz="1100" dirty="0" err="1" smtClean="0"/>
              <a:t>о</a:t>
            </a:r>
            <a:r>
              <a:rPr lang="ru-RU" dirty="0" smtClean="0"/>
              <a:t>. Фиксируемое значение состояния представляющего параметра сигнала называется значащей позицией (ЗП). Момент, в который происходит смена значащей позиции сигнала, называется значащим (ЗМ). Интервал времени между двумя соседними значащими моментами сигнала называется значащим (ЗИ).</a:t>
            </a:r>
          </a:p>
          <a:p>
            <a:pPr>
              <a:buNone/>
            </a:pPr>
            <a:endParaRPr lang="ru-RU"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fontScale="90000"/>
          </a:bodyPr>
          <a:lstStyle/>
          <a:p>
            <a:r>
              <a:rPr lang="ru-RU" sz="3200" dirty="0" smtClean="0"/>
              <a:t/>
            </a:r>
            <a:br>
              <a:rPr lang="ru-RU" sz="3200" dirty="0" smtClean="0"/>
            </a:br>
            <a:r>
              <a:rPr lang="ru-RU" sz="3200" b="1" dirty="0" smtClean="0"/>
              <a:t>Связь ЗМ и краевых искажений</a:t>
            </a:r>
            <a:br>
              <a:rPr lang="ru-RU" sz="3200" b="1" dirty="0" smtClean="0"/>
            </a:br>
            <a:endParaRPr lang="ru-RU" sz="3200" b="1" dirty="0"/>
          </a:p>
        </p:txBody>
      </p:sp>
      <p:sp>
        <p:nvSpPr>
          <p:cNvPr id="3" name="Содержимое 2"/>
          <p:cNvSpPr>
            <a:spLocks noGrp="1"/>
          </p:cNvSpPr>
          <p:nvPr>
            <p:ph idx="1"/>
          </p:nvPr>
        </p:nvSpPr>
        <p:spPr>
          <a:xfrm>
            <a:off x="0" y="1124744"/>
            <a:ext cx="9144000" cy="5733256"/>
          </a:xfrm>
        </p:spPr>
        <p:txBody>
          <a:bodyPr>
            <a:normAutofit fontScale="85000" lnSpcReduction="20000"/>
          </a:bodyPr>
          <a:lstStyle/>
          <a:p>
            <a:pPr algn="just">
              <a:buNone/>
            </a:pPr>
            <a:r>
              <a:rPr lang="ru-RU" dirty="0" smtClean="0"/>
              <a:t>	Если на выходе канала все ЗМ смещены (задержаны) относительно исходных на одинаковое время, определяемое конечным временем распространения сигнала, то ЗМ совпадают с идеальными, а ЗИ — с идеальными ЗИ. При этом ЗИ сигналов на выходе канала равны соответствующим ЗИ сигналов, подаваемых на вход канала. Однако причиной смещения ЗМ относительно исходного положения может быть не только запаздывание, обусловленное конечным временем распространения сигнала, но и другие факторы. При этом элементы, передаваемые в канале, искажаются только по длительности.  Возможны случаи, когда последовательности на выходе канала, смещаются на время и элементы не искажаются, и когда элементы изменили свою длительность — так появляются искажения, называемые краевыми.</a:t>
            </a:r>
            <a:endParaRPr lang="ru-RU"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normAutofit fontScale="90000"/>
          </a:bodyPr>
          <a:lstStyle/>
          <a:p>
            <a:r>
              <a:rPr lang="ru-RU" sz="3200" dirty="0" smtClean="0"/>
              <a:t/>
            </a:r>
            <a:br>
              <a:rPr lang="ru-RU" sz="3200" dirty="0" smtClean="0"/>
            </a:br>
            <a:r>
              <a:rPr lang="ru-RU" sz="3200" b="1" dirty="0" smtClean="0"/>
              <a:t>Индивидуальное краевое искажение</a:t>
            </a:r>
            <a:br>
              <a:rPr lang="ru-RU" sz="3200" b="1" dirty="0" smtClean="0"/>
            </a:br>
            <a:endParaRPr lang="ru-RU" sz="3200" b="1" dirty="0"/>
          </a:p>
        </p:txBody>
      </p:sp>
      <p:sp>
        <p:nvSpPr>
          <p:cNvPr id="3" name="Содержимое 2"/>
          <p:cNvSpPr>
            <a:spLocks noGrp="1"/>
          </p:cNvSpPr>
          <p:nvPr>
            <p:ph idx="1"/>
          </p:nvPr>
        </p:nvSpPr>
        <p:spPr>
          <a:xfrm>
            <a:off x="0" y="1052736"/>
            <a:ext cx="9144000" cy="5805264"/>
          </a:xfrm>
        </p:spPr>
        <p:txBody>
          <a:bodyPr>
            <a:normAutofit/>
          </a:bodyPr>
          <a:lstStyle/>
          <a:p>
            <a:pPr algn="just"/>
            <a:r>
              <a:rPr lang="ru-RU" dirty="0" smtClean="0"/>
              <a:t>Для характеристики смещения каждого из ЗМ сигнала относительно идеального ЗМ вводят понятие индивидуального краевого искажения. Индивидуальное краевое искажение, отнесен- </a:t>
            </a:r>
            <a:r>
              <a:rPr lang="ru-RU" dirty="0" err="1" smtClean="0"/>
              <a:t>ное</a:t>
            </a:r>
            <a:r>
              <a:rPr lang="ru-RU" dirty="0" smtClean="0"/>
              <a:t> к длительности единичного временного ин- </a:t>
            </a:r>
            <a:r>
              <a:rPr lang="ru-RU" dirty="0" err="1" smtClean="0"/>
              <a:t>тервала</a:t>
            </a:r>
            <a:r>
              <a:rPr lang="ru-RU" dirty="0" smtClean="0"/>
              <a:t>, называют относительным. </a:t>
            </a:r>
          </a:p>
          <a:p>
            <a:pPr algn="just"/>
            <a:r>
              <a:rPr lang="ru-RU" dirty="0" smtClean="0"/>
              <a:t>Смещение ЗМ относительно идеального вправо принято считать положительным, а влево — от- </a:t>
            </a:r>
            <a:r>
              <a:rPr lang="ru-RU" dirty="0" err="1" smtClean="0"/>
              <a:t>рицательным</a:t>
            </a:r>
            <a:r>
              <a:rPr lang="ru-RU" dirty="0" smtClean="0"/>
              <a:t>.   Максимальный разброс </a:t>
            </a:r>
            <a:r>
              <a:rPr lang="ru-RU" dirty="0" err="1" smtClean="0"/>
              <a:t>смеще</a:t>
            </a:r>
            <a:r>
              <a:rPr lang="ru-RU" dirty="0" smtClean="0"/>
              <a:t>- </a:t>
            </a:r>
            <a:r>
              <a:rPr lang="ru-RU" dirty="0" err="1" smtClean="0"/>
              <a:t>ний</a:t>
            </a:r>
            <a:r>
              <a:rPr lang="ru-RU" dirty="0" smtClean="0"/>
              <a:t> ЗМ на интервале анализа определяет </a:t>
            </a:r>
            <a:r>
              <a:rPr lang="ru-RU" dirty="0" err="1" smtClean="0"/>
              <a:t>сте</a:t>
            </a:r>
            <a:r>
              <a:rPr lang="ru-RU" dirty="0" smtClean="0"/>
              <a:t> -пень изохронного искажения.</a:t>
            </a:r>
          </a:p>
          <a:p>
            <a:pPr>
              <a:buNone/>
            </a:pPr>
            <a:endParaRPr lang="ru-RU"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fontScale="90000"/>
          </a:bodyPr>
          <a:lstStyle/>
          <a:p>
            <a:r>
              <a:rPr lang="ru-RU" sz="3200" dirty="0" smtClean="0"/>
              <a:t/>
            </a:r>
            <a:br>
              <a:rPr lang="ru-RU" sz="3200" dirty="0" smtClean="0"/>
            </a:br>
            <a:r>
              <a:rPr lang="ru-RU" sz="3200" b="1" dirty="0" smtClean="0"/>
              <a:t>Связь качества КПТ с КИ и дроблениями</a:t>
            </a:r>
            <a:r>
              <a:rPr lang="ru-RU" sz="3200" dirty="0" smtClean="0"/>
              <a:t/>
            </a:r>
            <a:br>
              <a:rPr lang="ru-RU" sz="3200" dirty="0" smtClean="0"/>
            </a:br>
            <a:endParaRPr lang="ru-RU" sz="3200" dirty="0"/>
          </a:p>
        </p:txBody>
      </p:sp>
      <p:sp>
        <p:nvSpPr>
          <p:cNvPr id="3" name="Содержимое 2"/>
          <p:cNvSpPr>
            <a:spLocks noGrp="1"/>
          </p:cNvSpPr>
          <p:nvPr>
            <p:ph idx="1"/>
          </p:nvPr>
        </p:nvSpPr>
        <p:spPr>
          <a:xfrm>
            <a:off x="0" y="980728"/>
            <a:ext cx="9144000" cy="5877272"/>
          </a:xfrm>
        </p:spPr>
        <p:txBody>
          <a:bodyPr>
            <a:normAutofit fontScale="62500" lnSpcReduction="20000"/>
          </a:bodyPr>
          <a:lstStyle/>
          <a:p>
            <a:pPr algn="just"/>
            <a:r>
              <a:rPr lang="ru-RU" dirty="0" smtClean="0"/>
              <a:t>Различают три вида краевых искажений: преобладания, случайные и характеристические. Преобладания выражаются в том, что элементы одного знака удлиняются, а другого соответственно укорачиваются. </a:t>
            </a:r>
          </a:p>
          <a:p>
            <a:pPr algn="just"/>
            <a:r>
              <a:rPr lang="ru-RU" dirty="0" smtClean="0"/>
              <a:t>Случайные краевые искажения обусловлены действием в канале помех. При этом величина искажения имеет случайный характер. </a:t>
            </a:r>
          </a:p>
          <a:p>
            <a:pPr algn="just"/>
            <a:r>
              <a:rPr lang="ru-RU" dirty="0" smtClean="0"/>
              <a:t>Характеристические искажения — это искажения, определяемые характером передаваемой последовательности. Они возникают в том случае, если за время </a:t>
            </a:r>
            <a:r>
              <a:rPr lang="ru-RU" dirty="0" err="1" smtClean="0"/>
              <a:t>τ</a:t>
            </a:r>
            <a:r>
              <a:rPr lang="ru-RU" sz="1600" dirty="0" err="1" smtClean="0"/>
              <a:t>о</a:t>
            </a:r>
            <a:r>
              <a:rPr lang="ru-RU" dirty="0" err="1" smtClean="0"/>
              <a:t>  </a:t>
            </a:r>
            <a:r>
              <a:rPr lang="ru-RU" dirty="0" smtClean="0"/>
              <a:t>переходный процесс не успевает установиться. Так как передаваемая последовательность имеет случайный характер, то и характеристические искажения будут случайными по времени. При передаче последовательности чередующихся элементов (10101010 и т. д.) характеристические искажения отсутствуют.</a:t>
            </a:r>
          </a:p>
          <a:p>
            <a:pPr algn="just"/>
            <a:r>
              <a:rPr lang="ru-RU" dirty="0" smtClean="0"/>
              <a:t>Помимо краевых искажений возможны дробления передаваемой последовательности элементов. При этом один элемент длительности Т</a:t>
            </a:r>
            <a:r>
              <a:rPr lang="ru-RU" sz="1000" dirty="0" smtClean="0"/>
              <a:t>о</a:t>
            </a:r>
            <a:r>
              <a:rPr lang="ru-RU" dirty="0" smtClean="0"/>
              <a:t> превращается в несколько более коротких (дробится). Дробления характеризуются частотой их появления и плотностью распределения длительности дроблений.</a:t>
            </a:r>
          </a:p>
          <a:p>
            <a:pPr algn="just"/>
            <a:r>
              <a:rPr lang="ru-RU" dirty="0" smtClean="0"/>
              <a:t>Знание характеристик краевых искажений и дроблений в КПТ позволяет оценить качество канала связи с точки зрения его пригодности для передачи дискретных сообщений. При этом немаловажен тот факт, что оценка величин краевых искажений и интенсивности дроблений возможна в процессе передачи информации по каналу связи.</a:t>
            </a:r>
          </a:p>
          <a:p>
            <a:pPr>
              <a:buNone/>
            </a:pPr>
            <a:endParaRPr lang="ru-RU"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562074"/>
          </a:xfrm>
        </p:spPr>
        <p:txBody>
          <a:bodyPr>
            <a:normAutofit/>
          </a:bodyPr>
          <a:lstStyle/>
          <a:p>
            <a:pPr marL="514350" indent="-514350"/>
            <a:r>
              <a:rPr lang="ru-RU" sz="2800" b="1" dirty="0" smtClean="0"/>
              <a:t>Понятие регистрации сигнала с выхода КПТ</a:t>
            </a:r>
          </a:p>
        </p:txBody>
      </p:sp>
      <p:sp>
        <p:nvSpPr>
          <p:cNvPr id="3" name="Содержимое 2"/>
          <p:cNvSpPr>
            <a:spLocks noGrp="1"/>
          </p:cNvSpPr>
          <p:nvPr>
            <p:ph idx="1"/>
          </p:nvPr>
        </p:nvSpPr>
        <p:spPr>
          <a:xfrm>
            <a:off x="0" y="1052736"/>
            <a:ext cx="9144000" cy="5805264"/>
          </a:xfrm>
        </p:spPr>
        <p:txBody>
          <a:bodyPr>
            <a:normAutofit fontScale="85000" lnSpcReduction="10000"/>
          </a:bodyPr>
          <a:lstStyle/>
          <a:p>
            <a:pPr algn="just"/>
            <a:r>
              <a:rPr lang="ru-RU" dirty="0" smtClean="0"/>
              <a:t>Сигнал, поступающий с выхода КПТ, должен быть отождествлен с «0» или «1». Необходимо произвести также запоминание значащей позиции сигнала данных.</a:t>
            </a:r>
          </a:p>
          <a:p>
            <a:pPr algn="just"/>
            <a:r>
              <a:rPr lang="ru-RU" dirty="0" smtClean="0"/>
              <a:t>Процесс определения и запоминания значащей позиции сигнала данных называется регистрацией. Устройство регистрации сигналов, обеспечивающее минимальную вероятность неправильного приёма </a:t>
            </a:r>
            <a:r>
              <a:rPr lang="ru-RU" dirty="0" err="1" smtClean="0"/>
              <a:t>р</a:t>
            </a:r>
            <a:r>
              <a:rPr lang="ru-RU" baseline="-25000" dirty="0" err="1" smtClean="0"/>
              <a:t>ош</a:t>
            </a:r>
            <a:r>
              <a:rPr lang="ru-RU" dirty="0" smtClean="0"/>
              <a:t>, называется оптимальным. Реализация оптимального устройства регистрации вызывает определенные трудности, и поэтому на практике применяют упрощенные методы регистрации, которые хотя и проигрывают в помехоустойчивости оптимальному, однако проще в реализации. К числу наиболее распространённых методов регистрации относятся метод стробирования и интегральный.</a:t>
            </a:r>
            <a:endParaRPr lang="ru-RU"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290</TotalTime>
  <Words>2422</Words>
  <Application>Microsoft Office PowerPoint</Application>
  <PresentationFormat>Экран (4:3)</PresentationFormat>
  <Paragraphs>147</Paragraphs>
  <Slides>31</Slides>
  <Notes>0</Notes>
  <HiddenSlides>0</HiddenSlides>
  <MMClips>0</MMClips>
  <ScaleCrop>false</ScaleCrop>
  <HeadingPairs>
    <vt:vector size="6" baseType="variant">
      <vt:variant>
        <vt:lpstr>Тема</vt:lpstr>
      </vt:variant>
      <vt:variant>
        <vt:i4>1</vt:i4>
      </vt:variant>
      <vt:variant>
        <vt:lpstr>Внедренные серверы OLE</vt:lpstr>
      </vt:variant>
      <vt:variant>
        <vt:i4>1</vt:i4>
      </vt:variant>
      <vt:variant>
        <vt:lpstr>Заголовки слайдов</vt:lpstr>
      </vt:variant>
      <vt:variant>
        <vt:i4>31</vt:i4>
      </vt:variant>
    </vt:vector>
  </HeadingPairs>
  <TitlesOfParts>
    <vt:vector size="33" baseType="lpstr">
      <vt:lpstr>Тема Office</vt:lpstr>
      <vt:lpstr>Equation</vt:lpstr>
      <vt:lpstr>Тема лекции:  Регистрация сигналов в системах    СДС. Перспективы развития  СДС </vt:lpstr>
      <vt:lpstr>ЛИТЕРАТУРА</vt:lpstr>
      <vt:lpstr>1-й вопрос: Регистрация сигналов</vt:lpstr>
      <vt:lpstr>Канал постоянного тока</vt:lpstr>
      <vt:lpstr> Понятия ЗП, ЗМ, ЗИ </vt:lpstr>
      <vt:lpstr> Связь ЗМ и краевых искажений </vt:lpstr>
      <vt:lpstr> Индивидуальное краевое искажение </vt:lpstr>
      <vt:lpstr> Связь качества КПТ с КИ и дроблениями </vt:lpstr>
      <vt:lpstr>Понятие регистрации сигнала с выхода КПТ</vt:lpstr>
      <vt:lpstr> Регистрация методом стробирования </vt:lpstr>
      <vt:lpstr>Регистрация интегральным методом</vt:lpstr>
      <vt:lpstr>Помехоустойчивость методов стробирования и интегрального к краевым искажениям </vt:lpstr>
      <vt:lpstr>  Сущность много интервального метода  </vt:lpstr>
      <vt:lpstr> Регистрация с весовой функцией </vt:lpstr>
      <vt:lpstr>Старт-стопные искажения</vt:lpstr>
      <vt:lpstr>Индивидуальное старт-стопное искажение</vt:lpstr>
      <vt:lpstr>Корреляционный способ</vt:lpstr>
      <vt:lpstr>Согласованная фильтрация</vt:lpstr>
      <vt:lpstr>2-й вопрос: Перспективы развития СДС</vt:lpstr>
      <vt:lpstr>Главные направления развития СДС</vt:lpstr>
      <vt:lpstr>Основной организационный принцип</vt:lpstr>
      <vt:lpstr>Основные задачи развития СДС</vt:lpstr>
      <vt:lpstr>Сокращение телеграфной сети</vt:lpstr>
      <vt:lpstr>Перевод телеграфа на СПД</vt:lpstr>
      <vt:lpstr>Расширение номенклатуры услуг</vt:lpstr>
      <vt:lpstr>Услуги службы «Бюрофакс»</vt:lpstr>
      <vt:lpstr> Дополнительные услуги службы «Комфакс» </vt:lpstr>
      <vt:lpstr>Услуги службы электронной почты</vt:lpstr>
      <vt:lpstr>Служба голосовой почты</vt:lpstr>
      <vt:lpstr>Служба передачи данных</vt:lpstr>
      <vt:lpstr>Единая система документальной электросвязи</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Asus</dc:creator>
  <cp:lastModifiedBy>admin</cp:lastModifiedBy>
  <cp:revision>129</cp:revision>
  <dcterms:created xsi:type="dcterms:W3CDTF">2014-02-26T17:41:22Z</dcterms:created>
  <dcterms:modified xsi:type="dcterms:W3CDTF">2022-01-14T16:06:38Z</dcterms:modified>
</cp:coreProperties>
</file>

<file path=docProps/thumbnail.jpeg>
</file>